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8" r:id="rId8"/>
    <p:sldId id="272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315" r:id="rId19"/>
    <p:sldId id="281" r:id="rId20"/>
    <p:sldId id="282" r:id="rId21"/>
    <p:sldId id="283" r:id="rId22"/>
    <p:sldId id="261" r:id="rId23"/>
    <p:sldId id="263" r:id="rId24"/>
    <p:sldId id="264" r:id="rId25"/>
    <p:sldId id="265" r:id="rId26"/>
    <p:sldId id="284" r:id="rId27"/>
    <p:sldId id="285" r:id="rId28"/>
    <p:sldId id="286" r:id="rId29"/>
    <p:sldId id="287" r:id="rId30"/>
    <p:sldId id="296" r:id="rId31"/>
    <p:sldId id="288" r:id="rId32"/>
    <p:sldId id="289" r:id="rId33"/>
    <p:sldId id="297" r:id="rId34"/>
    <p:sldId id="290" r:id="rId35"/>
    <p:sldId id="316" r:id="rId36"/>
    <p:sldId id="298" r:id="rId37"/>
    <p:sldId id="291" r:id="rId38"/>
    <p:sldId id="301" r:id="rId39"/>
    <p:sldId id="299" r:id="rId40"/>
    <p:sldId id="292" r:id="rId41"/>
    <p:sldId id="300" r:id="rId42"/>
    <p:sldId id="293" r:id="rId43"/>
    <p:sldId id="303" r:id="rId44"/>
    <p:sldId id="302" r:id="rId45"/>
    <p:sldId id="304" r:id="rId46"/>
    <p:sldId id="294" r:id="rId47"/>
    <p:sldId id="306" r:id="rId48"/>
    <p:sldId id="305" r:id="rId49"/>
    <p:sldId id="308" r:id="rId50"/>
    <p:sldId id="307" r:id="rId51"/>
    <p:sldId id="295" r:id="rId52"/>
    <p:sldId id="310" r:id="rId53"/>
    <p:sldId id="309" r:id="rId54"/>
    <p:sldId id="311" r:id="rId5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660"/>
  </p:normalViewPr>
  <p:slideViewPr>
    <p:cSldViewPr>
      <p:cViewPr varScale="1">
        <p:scale>
          <a:sx n="70" d="100"/>
          <a:sy n="70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F5A896-D408-4EBC-9884-9D5A9239CDA5}" type="datetimeFigureOut">
              <a:rPr lang="es-CL" smtClean="0"/>
              <a:pPr/>
              <a:t>15-10-2014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617581-054B-4B5A-B89A-E7E8321DD3AC}" type="slidenum">
              <a:rPr lang="es-CL" smtClean="0"/>
              <a:pPr/>
              <a:t>‹Nº›</a:t>
            </a:fld>
            <a:endParaRPr lang="es-C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A896-D408-4EBC-9884-9D5A9239CDA5}" type="datetimeFigureOut">
              <a:rPr lang="es-CL" smtClean="0"/>
              <a:pPr/>
              <a:t>15-10-2014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7581-054B-4B5A-B89A-E7E8321DD3AC}" type="slidenum">
              <a:rPr lang="es-CL" smtClean="0"/>
              <a:pPr/>
              <a:t>‹Nº›</a:t>
            </a:fld>
            <a:endParaRPr lang="es-C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A896-D408-4EBC-9884-9D5A9239CDA5}" type="datetimeFigureOut">
              <a:rPr lang="es-CL" smtClean="0"/>
              <a:pPr/>
              <a:t>15-10-2014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7581-054B-4B5A-B89A-E7E8321DD3AC}" type="slidenum">
              <a:rPr lang="es-CL" smtClean="0"/>
              <a:pPr/>
              <a:t>‹Nº›</a:t>
            </a:fld>
            <a:endParaRPr lang="es-C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68A2-8F39-4E18-B50C-857BF9833BBB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15/10/2014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8A58-DE72-4FA4-AC87-F8BB9086093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78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68A2-8F39-4E18-B50C-857BF9833BBB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15/10/2014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8A58-DE72-4FA4-AC87-F8BB9086093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0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68A2-8F39-4E18-B50C-857BF9833BBB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15/10/2014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8A58-DE72-4FA4-AC87-F8BB9086093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1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68A2-8F39-4E18-B50C-857BF9833BBB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15/10/2014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8A58-DE72-4FA4-AC87-F8BB9086093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9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68A2-8F39-4E18-B50C-857BF9833BBB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15/10/2014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8A58-DE72-4FA4-AC87-F8BB9086093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8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68A2-8F39-4E18-B50C-857BF9833BBB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15/10/2014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8A58-DE72-4FA4-AC87-F8BB9086093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56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68A2-8F39-4E18-B50C-857BF9833BBB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15/10/2014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8A58-DE72-4FA4-AC87-F8BB9086093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32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68A2-8F39-4E18-B50C-857BF9833BBB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15/10/2014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8A58-DE72-4FA4-AC87-F8BB9086093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5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A896-D408-4EBC-9884-9D5A9239CDA5}" type="datetimeFigureOut">
              <a:rPr lang="es-CL" smtClean="0"/>
              <a:pPr/>
              <a:t>15-10-2014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7581-054B-4B5A-B89A-E7E8321DD3AC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68A2-8F39-4E18-B50C-857BF9833BBB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15/10/2014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8A58-DE72-4FA4-AC87-F8BB9086093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60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68A2-8F39-4E18-B50C-857BF9833BBB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15/10/2014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8A58-DE72-4FA4-AC87-F8BB9086093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3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68A2-8F39-4E18-B50C-857BF9833BBB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15/10/2014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8A58-DE72-4FA4-AC87-F8BB9086093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1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68A2-8F39-4E18-B50C-857BF9833BBB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15/10/2014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8A58-DE72-4FA4-AC87-F8BB9086093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4774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68A2-8F39-4E18-B50C-857BF9833BBB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15/10/2014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8A58-DE72-4FA4-AC87-F8BB9086093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23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68A2-8F39-4E18-B50C-857BF9833BBB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15/10/2014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8A58-DE72-4FA4-AC87-F8BB9086093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73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68A2-8F39-4E18-B50C-857BF9833BBB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15/10/2014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8A58-DE72-4FA4-AC87-F8BB9086093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21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68A2-8F39-4E18-B50C-857BF9833BBB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15/10/2014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8A58-DE72-4FA4-AC87-F8BB9086093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32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68A2-8F39-4E18-B50C-857BF9833BBB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15/10/2014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8A58-DE72-4FA4-AC87-F8BB9086093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3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A896-D408-4EBC-9884-9D5A9239CDA5}" type="datetimeFigureOut">
              <a:rPr lang="es-CL" smtClean="0"/>
              <a:pPr/>
              <a:t>15-10-2014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7581-054B-4B5A-B89A-E7E8321DD3A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A896-D408-4EBC-9884-9D5A9239CDA5}" type="datetimeFigureOut">
              <a:rPr lang="es-CL" smtClean="0"/>
              <a:pPr/>
              <a:t>15-10-2014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7581-054B-4B5A-B89A-E7E8321DD3AC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A896-D408-4EBC-9884-9D5A9239CDA5}" type="datetimeFigureOut">
              <a:rPr lang="es-CL" smtClean="0"/>
              <a:pPr/>
              <a:t>15-10-2014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7581-054B-4B5A-B89A-E7E8321DD3AC}" type="slidenum">
              <a:rPr lang="es-CL" smtClean="0"/>
              <a:pPr/>
              <a:t>‹Nº›</a:t>
            </a:fld>
            <a:endParaRPr lang="es-C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A896-D408-4EBC-9884-9D5A9239CDA5}" type="datetimeFigureOut">
              <a:rPr lang="es-CL" smtClean="0"/>
              <a:pPr/>
              <a:t>15-10-2014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7581-054B-4B5A-B89A-E7E8321DD3AC}" type="slidenum">
              <a:rPr lang="es-CL" smtClean="0"/>
              <a:pPr/>
              <a:t>‹Nº›</a:t>
            </a:fld>
            <a:endParaRPr lang="es-C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A896-D408-4EBC-9884-9D5A9239CDA5}" type="datetimeFigureOut">
              <a:rPr lang="es-CL" smtClean="0"/>
              <a:pPr/>
              <a:t>15-10-2014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7581-054B-4B5A-B89A-E7E8321DD3A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A896-D408-4EBC-9884-9D5A9239CDA5}" type="datetimeFigureOut">
              <a:rPr lang="es-CL" smtClean="0"/>
              <a:pPr/>
              <a:t>15-10-2014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7581-054B-4B5A-B89A-E7E8321DD3A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A896-D408-4EBC-9884-9D5A9239CDA5}" type="datetimeFigureOut">
              <a:rPr lang="es-CL" smtClean="0"/>
              <a:pPr/>
              <a:t>15-10-2014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7581-054B-4B5A-B89A-E7E8321DD3A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EF5A896-D408-4EBC-9884-9D5A9239CDA5}" type="datetimeFigureOut">
              <a:rPr lang="es-CL" smtClean="0"/>
              <a:pPr/>
              <a:t>15-10-2014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2617581-054B-4B5A-B89A-E7E8321DD3A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F5A896-D408-4EBC-9884-9D5A9239CDA5}" type="datetimeFigureOut">
              <a:rPr lang="es-CL" smtClean="0"/>
              <a:pPr/>
              <a:t>15-10-2014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2617581-054B-4B5A-B89A-E7E8321DD3A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868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gif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Minería y Biota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95936" y="6043736"/>
            <a:ext cx="4208512" cy="625624"/>
          </a:xfrm>
        </p:spPr>
        <p:txBody>
          <a:bodyPr/>
          <a:lstStyle/>
          <a:p>
            <a:r>
              <a:rPr lang="es-CL" dirty="0" smtClean="0"/>
              <a:t>Octubre </a:t>
            </a:r>
            <a:r>
              <a:rPr lang="es-CL" smtClean="0"/>
              <a:t>de 2014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836712"/>
            <a:ext cx="8496944" cy="52578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endParaRPr lang="es-ES" sz="2400" dirty="0">
              <a:effectLst/>
            </a:endParaRPr>
          </a:p>
          <a:p>
            <a:pPr algn="just">
              <a:lnSpc>
                <a:spcPct val="90000"/>
              </a:lnSpc>
            </a:pPr>
            <a:r>
              <a:rPr lang="es-ES" sz="2400" dirty="0">
                <a:effectLst/>
              </a:rPr>
              <a:t>Es </a:t>
            </a:r>
            <a:r>
              <a:rPr lang="es-ES" sz="2400" dirty="0">
                <a:solidFill>
                  <a:srgbClr val="FF0000"/>
                </a:solidFill>
                <a:effectLst/>
              </a:rPr>
              <a:t>el contacto de una población o individuo </a:t>
            </a:r>
            <a:r>
              <a:rPr lang="es-ES" sz="2400" dirty="0">
                <a:effectLst/>
              </a:rPr>
              <a:t>con un agente químico o físico.</a:t>
            </a:r>
          </a:p>
          <a:p>
            <a:pPr algn="just">
              <a:lnSpc>
                <a:spcPct val="90000"/>
              </a:lnSpc>
            </a:pPr>
            <a:endParaRPr lang="es-ES" sz="2400" dirty="0">
              <a:effectLst/>
            </a:endParaRPr>
          </a:p>
          <a:p>
            <a:pPr algn="just">
              <a:lnSpc>
                <a:spcPct val="90000"/>
              </a:lnSpc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effectLst/>
              </a:rPr>
              <a:t> La Magnitud de la exposición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s-ES" sz="2400" dirty="0">
                <a:effectLst/>
              </a:rPr>
              <a:t>se determina </a:t>
            </a:r>
            <a:r>
              <a:rPr lang="es-ES" sz="2400" dirty="0">
                <a:solidFill>
                  <a:srgbClr val="FF0000"/>
                </a:solidFill>
                <a:effectLst/>
              </a:rPr>
              <a:t>midiendo o estimando la cantidad </a:t>
            </a:r>
            <a:r>
              <a:rPr lang="es-ES" sz="2400" dirty="0">
                <a:effectLst/>
              </a:rPr>
              <a:t>(concentración) del agente que está presente en la </a:t>
            </a:r>
            <a:r>
              <a:rPr lang="es-ES" sz="2400" dirty="0">
                <a:solidFill>
                  <a:srgbClr val="FF0000"/>
                </a:solidFill>
                <a:effectLst/>
              </a:rPr>
              <a:t>superficie de contacto </a:t>
            </a:r>
            <a:r>
              <a:rPr lang="es-ES" sz="2400" dirty="0">
                <a:effectLst/>
              </a:rPr>
              <a:t>(pulmones, intestino, piel, etc.) durante un período especificado. </a:t>
            </a:r>
            <a:endParaRPr lang="es-ES" sz="2400" dirty="0" smtClean="0">
              <a:effectLst/>
            </a:endParaRPr>
          </a:p>
          <a:p>
            <a:pPr algn="just">
              <a:lnSpc>
                <a:spcPct val="90000"/>
              </a:lnSpc>
            </a:pPr>
            <a:endParaRPr lang="es-ES" sz="2400" dirty="0">
              <a:effectLst/>
            </a:endParaRPr>
          </a:p>
          <a:p>
            <a:pPr algn="just">
              <a:lnSpc>
                <a:spcPct val="90000"/>
              </a:lnSpc>
            </a:pPr>
            <a:r>
              <a:rPr lang="es-ES" sz="2400" dirty="0">
                <a:effectLst/>
              </a:rPr>
              <a:t> </a:t>
            </a:r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</a:rPr>
              <a:t>Dosis Suministrada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s-ES" sz="2400" dirty="0" smtClean="0">
                <a:solidFill>
                  <a:srgbClr val="FF0000"/>
                </a:solidFill>
                <a:effectLst/>
              </a:rPr>
              <a:t>cantidad expresada </a:t>
            </a:r>
            <a:r>
              <a:rPr lang="es-ES" sz="2400" dirty="0">
                <a:solidFill>
                  <a:srgbClr val="FF0000"/>
                </a:solidFill>
                <a:effectLst/>
              </a:rPr>
              <a:t>por unidad de masa corporal del individuo </a:t>
            </a:r>
            <a:r>
              <a:rPr lang="es-ES" sz="2400" dirty="0" smtClean="0">
                <a:solidFill>
                  <a:srgbClr val="FF0000"/>
                </a:solidFill>
                <a:effectLst/>
              </a:rPr>
              <a:t>expuesto</a:t>
            </a:r>
            <a:r>
              <a:rPr lang="es-ES" sz="2400" dirty="0" smtClean="0">
                <a:effectLst/>
              </a:rPr>
              <a:t>.</a:t>
            </a:r>
          </a:p>
          <a:p>
            <a:pPr algn="just">
              <a:lnSpc>
                <a:spcPct val="90000"/>
              </a:lnSpc>
              <a:buNone/>
            </a:pPr>
            <a:endParaRPr lang="es-ES" sz="2400" dirty="0">
              <a:effectLst/>
            </a:endParaRPr>
          </a:p>
          <a:p>
            <a:pPr algn="just">
              <a:lnSpc>
                <a:spcPct val="90000"/>
              </a:lnSpc>
            </a:pPr>
            <a:r>
              <a:rPr lang="es-ES" sz="2400" dirty="0" smtClean="0">
                <a:effectLst/>
              </a:rPr>
              <a:t>La </a:t>
            </a:r>
            <a:r>
              <a:rPr lang="es-ES" sz="2400" dirty="0">
                <a:solidFill>
                  <a:srgbClr val="FF0000"/>
                </a:solidFill>
                <a:effectLst/>
              </a:rPr>
              <a:t>dosis</a:t>
            </a:r>
            <a:r>
              <a:rPr lang="es-ES" sz="2400" dirty="0">
                <a:effectLst/>
              </a:rPr>
              <a:t> determina el </a:t>
            </a:r>
            <a:r>
              <a:rPr lang="es-ES" sz="2400" dirty="0">
                <a:solidFill>
                  <a:srgbClr val="FF0000"/>
                </a:solidFill>
                <a:effectLst/>
              </a:rPr>
              <a:t>tipo e intensidad de la respuesta biológica</a:t>
            </a:r>
            <a:r>
              <a:rPr lang="es-ES" sz="2400" dirty="0">
                <a:solidFill>
                  <a:srgbClr val="FFC000"/>
                </a:solidFill>
                <a:effectLst/>
              </a:rPr>
              <a:t>.</a:t>
            </a:r>
            <a:r>
              <a:rPr lang="es-ES" sz="2400" dirty="0">
                <a:effectLst/>
              </a:rPr>
              <a:t> El efecto adverso o daño es una función de la dosis y de las condiciones de exposición (vía de ingreso, duración y frecuencia de las exposiciones, etc.).</a:t>
            </a:r>
          </a:p>
          <a:p>
            <a:pPr algn="just">
              <a:lnSpc>
                <a:spcPct val="90000"/>
              </a:lnSpc>
            </a:pPr>
            <a:endParaRPr lang="es-ES" sz="2400" dirty="0">
              <a:effectLst/>
            </a:endParaRPr>
          </a:p>
          <a:p>
            <a:pPr algn="just">
              <a:lnSpc>
                <a:spcPct val="90000"/>
              </a:lnSpc>
            </a:pPr>
            <a:endParaRPr lang="es-ES" sz="2400" dirty="0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 fontScale="90000"/>
          </a:bodyPr>
          <a:lstStyle/>
          <a:p>
            <a:r>
              <a:rPr lang="es-ES" sz="4000" b="0" dirty="0">
                <a:effectLst/>
              </a:rPr>
              <a:t>Exposición</a:t>
            </a:r>
            <a:r>
              <a:rPr lang="es-ES" sz="4000" dirty="0">
                <a:effectLst/>
              </a:rPr>
              <a:t> </a:t>
            </a:r>
            <a:br>
              <a:rPr lang="es-ES" sz="4000" dirty="0">
                <a:effectLst/>
              </a:rPr>
            </a:br>
            <a:endParaRPr lang="es-ES" sz="4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9255"/>
            <a:ext cx="8363272" cy="4824041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dirty="0" smtClean="0">
                <a:effectLst/>
              </a:rPr>
              <a:t>Para </a:t>
            </a:r>
            <a:r>
              <a:rPr lang="es-ES" dirty="0">
                <a:effectLst/>
              </a:rPr>
              <a:t>designar a la </a:t>
            </a:r>
            <a:r>
              <a:rPr lang="es-ES" dirty="0">
                <a:solidFill>
                  <a:srgbClr val="FF0000"/>
                </a:solidFill>
                <a:effectLst/>
              </a:rPr>
              <a:t>parte del organismo que recibe el impacto del tóxico </a:t>
            </a:r>
            <a:r>
              <a:rPr lang="es-ES" dirty="0">
                <a:effectLst/>
              </a:rPr>
              <a:t>y presenta la respuesta biológica correspondiente a la exposición. Se puede referir a una molécula (ADN, proteína, etc.) o a un órgano (hígado, riñón, cerebro, médula espinal, etc</a:t>
            </a:r>
            <a:r>
              <a:rPr lang="es-ES" dirty="0" smtClean="0">
                <a:effectLst/>
              </a:rPr>
              <a:t>.)</a:t>
            </a:r>
          </a:p>
          <a:p>
            <a:pPr algn="just">
              <a:lnSpc>
                <a:spcPct val="90000"/>
              </a:lnSpc>
            </a:pPr>
            <a:endParaRPr lang="es-ES" dirty="0">
              <a:effectLst/>
            </a:endParaRPr>
          </a:p>
          <a:p>
            <a:pPr algn="just">
              <a:lnSpc>
                <a:spcPct val="90000"/>
              </a:lnSpc>
            </a:pPr>
            <a:r>
              <a:rPr lang="es-ES" dirty="0">
                <a:effectLst/>
              </a:rPr>
              <a:t> También se usa para designar al </a:t>
            </a:r>
            <a:r>
              <a:rPr lang="es-ES" dirty="0">
                <a:solidFill>
                  <a:srgbClr val="FF0000"/>
                </a:solidFill>
                <a:effectLst/>
              </a:rPr>
              <a:t>individuo, </a:t>
            </a:r>
            <a:r>
              <a:rPr lang="es-ES" dirty="0" err="1">
                <a:solidFill>
                  <a:srgbClr val="FF0000"/>
                </a:solidFill>
                <a:effectLst/>
              </a:rPr>
              <a:t>subpoblación</a:t>
            </a:r>
            <a:r>
              <a:rPr lang="es-ES" dirty="0">
                <a:solidFill>
                  <a:srgbClr val="FF0000"/>
                </a:solidFill>
                <a:effectLst/>
              </a:rPr>
              <a:t> o población</a:t>
            </a:r>
            <a:r>
              <a:rPr lang="es-ES" dirty="0">
                <a:effectLst/>
              </a:rPr>
              <a:t> que quedan expuestos a los tóxicos en un sitio determinado. </a:t>
            </a:r>
          </a:p>
          <a:p>
            <a:pPr algn="just">
              <a:lnSpc>
                <a:spcPct val="90000"/>
              </a:lnSpc>
            </a:pPr>
            <a:endParaRPr lang="es-ES" dirty="0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756263" cy="1054250"/>
          </a:xfrm>
        </p:spPr>
        <p:txBody>
          <a:bodyPr/>
          <a:lstStyle/>
          <a:p>
            <a:r>
              <a:rPr lang="es-ES" b="0" dirty="0">
                <a:effectLst/>
              </a:rPr>
              <a:t>Blanco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08720"/>
            <a:ext cx="8229600" cy="54006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endParaRPr lang="es-ES" sz="2800" dirty="0">
              <a:effectLst/>
            </a:endParaRPr>
          </a:p>
          <a:p>
            <a:pPr algn="just">
              <a:lnSpc>
                <a:spcPct val="90000"/>
              </a:lnSpc>
            </a:pPr>
            <a:r>
              <a:rPr lang="es-ES" sz="2800" dirty="0">
                <a:effectLst/>
              </a:rPr>
              <a:t>Es el </a:t>
            </a:r>
            <a:r>
              <a:rPr lang="es-ES" sz="2800" dirty="0">
                <a:solidFill>
                  <a:srgbClr val="FF0000"/>
                </a:solidFill>
                <a:effectLst/>
              </a:rPr>
              <a:t>camino que sigue un agente químico en el ambiente</a:t>
            </a:r>
            <a:r>
              <a:rPr lang="es-ES" sz="2800" dirty="0">
                <a:solidFill>
                  <a:srgbClr val="FFC000"/>
                </a:solidFill>
                <a:effectLst/>
              </a:rPr>
              <a:t> </a:t>
            </a:r>
            <a:r>
              <a:rPr lang="es-ES" sz="2800" dirty="0">
                <a:effectLst/>
              </a:rPr>
              <a:t>desde el lugar donde se emite hasta que llega a la población o individuo expuesto. </a:t>
            </a:r>
          </a:p>
          <a:p>
            <a:pPr algn="just">
              <a:lnSpc>
                <a:spcPct val="90000"/>
              </a:lnSpc>
            </a:pPr>
            <a:endParaRPr lang="es-ES" sz="2800" dirty="0">
              <a:effectLst/>
            </a:endParaRPr>
          </a:p>
          <a:p>
            <a:pPr algn="just">
              <a:lnSpc>
                <a:spcPct val="90000"/>
              </a:lnSpc>
            </a:pPr>
            <a:r>
              <a:rPr lang="es-ES" sz="2800" dirty="0">
                <a:effectLst/>
              </a:rPr>
              <a:t>Las rutas de exposición se componen generalmente de cuatro elementos: </a:t>
            </a:r>
            <a:endParaRPr lang="es-ES" sz="2800" dirty="0" smtClean="0">
              <a:effectLst/>
            </a:endParaRPr>
          </a:p>
          <a:p>
            <a:pPr algn="just">
              <a:lnSpc>
                <a:spcPct val="90000"/>
              </a:lnSpc>
            </a:pPr>
            <a:endParaRPr lang="es-ES" sz="2800" dirty="0">
              <a:effectLst/>
            </a:endParaRPr>
          </a:p>
          <a:p>
            <a:pPr lvl="1" algn="just">
              <a:lnSpc>
                <a:spcPct val="90000"/>
              </a:lnSpc>
            </a:pPr>
            <a:r>
              <a:rPr lang="es-ES" sz="2400" dirty="0">
                <a:solidFill>
                  <a:srgbClr val="00B050"/>
                </a:solidFill>
                <a:effectLst/>
              </a:rPr>
              <a:t>Fuentes y mecanismos de emisión de tóxicos </a:t>
            </a:r>
          </a:p>
          <a:p>
            <a:pPr lvl="1" algn="just">
              <a:lnSpc>
                <a:spcPct val="90000"/>
              </a:lnSpc>
            </a:pPr>
            <a:r>
              <a:rPr lang="es-ES" sz="2400" dirty="0">
                <a:solidFill>
                  <a:srgbClr val="00B050"/>
                </a:solidFill>
                <a:effectLst/>
              </a:rPr>
              <a:t>Medio de retención y transporte (o medios en el caso de que haya transferencias de un medio  a otro) </a:t>
            </a:r>
          </a:p>
          <a:p>
            <a:pPr lvl="1" algn="just">
              <a:lnSpc>
                <a:spcPct val="90000"/>
              </a:lnSpc>
            </a:pPr>
            <a:r>
              <a:rPr lang="es-ES" sz="2400" dirty="0">
                <a:solidFill>
                  <a:srgbClr val="00B050"/>
                </a:solidFill>
                <a:effectLst/>
              </a:rPr>
              <a:t>Punto de contacto potencial entre el medio contaminado y los individuos </a:t>
            </a:r>
          </a:p>
          <a:p>
            <a:pPr lvl="1" algn="just">
              <a:lnSpc>
                <a:spcPct val="90000"/>
              </a:lnSpc>
            </a:pPr>
            <a:r>
              <a:rPr lang="es-ES" sz="2400" dirty="0">
                <a:solidFill>
                  <a:srgbClr val="00B050"/>
                </a:solidFill>
                <a:effectLst/>
              </a:rPr>
              <a:t>Vía de exposición.</a:t>
            </a:r>
          </a:p>
          <a:p>
            <a:pPr algn="just">
              <a:lnSpc>
                <a:spcPct val="90000"/>
              </a:lnSpc>
            </a:pPr>
            <a:endParaRPr lang="es-ES" sz="2800" dirty="0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0" dirty="0">
                <a:effectLst/>
              </a:rPr>
              <a:t>Ruta de exposición </a:t>
            </a:r>
            <a:br>
              <a:rPr lang="es-ES" sz="4000" b="0" dirty="0">
                <a:effectLst/>
              </a:rPr>
            </a:br>
            <a:endParaRPr lang="es-ES" sz="4000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42" name="Object 2"/>
          <p:cNvGraphicFramePr>
            <a:graphicFrameLocks noChangeAspect="1"/>
          </p:cNvGraphicFramePr>
          <p:nvPr/>
        </p:nvGraphicFramePr>
        <p:xfrm>
          <a:off x="5486400" y="3892550"/>
          <a:ext cx="2446338" cy="23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Imagen" r:id="rId3" imgW="1388520" imgH="1333800" progId="">
                  <p:embed/>
                </p:oleObj>
              </mc:Choice>
              <mc:Fallback>
                <p:oleObj name="Imagen" r:id="rId3" imgW="1388520" imgH="1333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92550"/>
                        <a:ext cx="2446338" cy="235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43" name="Picture 3" descr="F75"/>
          <p:cNvPicPr>
            <a:picLocks noChangeAspect="1" noChangeArrowheads="1"/>
          </p:cNvPicPr>
          <p:nvPr/>
        </p:nvPicPr>
        <p:blipFill>
          <a:blip r:embed="rId5" cstate="print">
            <a:lum bright="-12000" contrast="36000"/>
          </a:blip>
          <a:srcRect l="7857"/>
          <a:stretch>
            <a:fillRect/>
          </a:stretch>
        </p:blipFill>
        <p:spPr bwMode="auto">
          <a:xfrm>
            <a:off x="684213" y="304800"/>
            <a:ext cx="3556000" cy="254635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650" y="3886200"/>
            <a:ext cx="3663950" cy="2478088"/>
            <a:chOff x="192" y="2544"/>
            <a:chExt cx="2496" cy="1561"/>
          </a:xfrm>
        </p:grpSpPr>
        <p:pic>
          <p:nvPicPr>
            <p:cNvPr id="215045" name="Picture 5" descr="F75"/>
            <p:cNvPicPr>
              <a:picLocks noChangeAspect="1" noChangeArrowheads="1"/>
            </p:cNvPicPr>
            <p:nvPr/>
          </p:nvPicPr>
          <p:blipFill>
            <a:blip r:embed="rId5" cstate="print">
              <a:lum bright="-12000" contrast="36000"/>
            </a:blip>
            <a:srcRect t="69131" r="6517"/>
            <a:stretch>
              <a:fillRect/>
            </a:stretch>
          </p:blipFill>
          <p:spPr bwMode="auto">
            <a:xfrm>
              <a:off x="192" y="3408"/>
              <a:ext cx="2496" cy="697"/>
            </a:xfrm>
            <a:prstGeom prst="rect">
              <a:avLst/>
            </a:prstGeom>
            <a:noFill/>
          </p:spPr>
        </p:pic>
        <p:pic>
          <p:nvPicPr>
            <p:cNvPr id="215046" name="Picture 6" descr="F6"/>
            <p:cNvPicPr>
              <a:picLocks noChangeAspect="1" noChangeArrowheads="1"/>
            </p:cNvPicPr>
            <p:nvPr/>
          </p:nvPicPr>
          <p:blipFill>
            <a:blip r:embed="rId6" cstate="print">
              <a:lum bright="12000" contrast="66000"/>
            </a:blip>
            <a:srcRect b="32765"/>
            <a:stretch>
              <a:fillRect/>
            </a:stretch>
          </p:blipFill>
          <p:spPr bwMode="auto">
            <a:xfrm>
              <a:off x="192" y="2544"/>
              <a:ext cx="2496" cy="1104"/>
            </a:xfrm>
            <a:prstGeom prst="rect">
              <a:avLst/>
            </a:prstGeom>
            <a:noFill/>
          </p:spPr>
        </p:pic>
      </p:grp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5410200" y="381000"/>
          <a:ext cx="1846263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Imagen" r:id="rId7" imgW="862560" imgH="1387080" progId="">
                  <p:embed/>
                </p:oleObj>
              </mc:Choice>
              <mc:Fallback>
                <p:oleObj name="Imagen" r:id="rId7" imgW="862560" imgH="13870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81000"/>
                        <a:ext cx="1846263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7239000" y="1905000"/>
          <a:ext cx="14732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Imagen" r:id="rId9" imgW="537840" imgH="639000" progId="">
                  <p:embed/>
                </p:oleObj>
              </mc:Choice>
              <mc:Fallback>
                <p:oleObj name="Imagen" r:id="rId9" imgW="537840" imgH="6390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905000"/>
                        <a:ext cx="1473200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9" name="AutoShape 9"/>
          <p:cNvSpPr>
            <a:spLocks noChangeArrowheads="1"/>
          </p:cNvSpPr>
          <p:nvPr/>
        </p:nvSpPr>
        <p:spPr bwMode="auto">
          <a:xfrm>
            <a:off x="2195513" y="29241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215050" name="AutoShape 10"/>
          <p:cNvSpPr>
            <a:spLocks noChangeArrowheads="1"/>
          </p:cNvSpPr>
          <p:nvPr/>
        </p:nvSpPr>
        <p:spPr bwMode="auto">
          <a:xfrm>
            <a:off x="4419600" y="5181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215051" name="AutoShape 11"/>
          <p:cNvSpPr>
            <a:spLocks noChangeArrowheads="1"/>
          </p:cNvSpPr>
          <p:nvPr/>
        </p:nvSpPr>
        <p:spPr bwMode="auto">
          <a:xfrm>
            <a:off x="7543800" y="3505200"/>
            <a:ext cx="852488" cy="73342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215052" name="AutoShape 12"/>
          <p:cNvSpPr>
            <a:spLocks noChangeArrowheads="1"/>
          </p:cNvSpPr>
          <p:nvPr/>
        </p:nvSpPr>
        <p:spPr bwMode="auto">
          <a:xfrm rot="14696821">
            <a:off x="7379494" y="850106"/>
            <a:ext cx="1214438" cy="733425"/>
          </a:xfrm>
          <a:prstGeom prst="curvedUp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1988840"/>
            <a:ext cx="5112568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s-ES" sz="3600" b="1" u="sng" dirty="0">
              <a:effectLst/>
            </a:endParaRPr>
          </a:p>
          <a:p>
            <a:pPr algn="just">
              <a:lnSpc>
                <a:spcPct val="90000"/>
              </a:lnSpc>
            </a:pPr>
            <a:r>
              <a:rPr lang="es-ES" dirty="0">
                <a:effectLst/>
              </a:rPr>
              <a:t>Es el </a:t>
            </a:r>
            <a:r>
              <a:rPr lang="es-ES" dirty="0">
                <a:solidFill>
                  <a:srgbClr val="FF0000"/>
                </a:solidFill>
                <a:effectLst/>
              </a:rPr>
              <a:t>mecanismo por medio del cual el tóxico entra en el organismo</a:t>
            </a:r>
            <a:r>
              <a:rPr lang="es-ES" dirty="0">
                <a:effectLst/>
              </a:rPr>
              <a:t>. Para el propósito de la toxicología ambiental, se consideran de importancia la </a:t>
            </a:r>
            <a:r>
              <a:rPr lang="es-ES" dirty="0">
                <a:solidFill>
                  <a:srgbClr val="FF0000"/>
                </a:solidFill>
                <a:effectLst/>
              </a:rPr>
              <a:t>ingestión, la respiración y el contacto cutáneo</a:t>
            </a:r>
            <a:r>
              <a:rPr lang="es-ES" dirty="0">
                <a:solidFill>
                  <a:srgbClr val="FFC000"/>
                </a:solidFill>
                <a:effectLst/>
              </a:rPr>
              <a:t>. </a:t>
            </a:r>
          </a:p>
          <a:p>
            <a:pPr algn="just">
              <a:lnSpc>
                <a:spcPct val="90000"/>
              </a:lnSpc>
              <a:buNone/>
            </a:pPr>
            <a:endParaRPr lang="es-ES" dirty="0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0" dirty="0">
                <a:effectLst/>
              </a:rPr>
              <a:t>Vía de exposición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720"/>
            <a:ext cx="8229600" cy="543877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>
                <a:effectLst/>
              </a:rPr>
              <a:t>Para el propósito de toxicología ambiental las exposiciones se clasifican de acuerdo a la magnitud del período de exposición en: </a:t>
            </a:r>
            <a:endParaRPr lang="es-ES" dirty="0" smtClean="0">
              <a:effectLst/>
            </a:endParaRPr>
          </a:p>
          <a:p>
            <a:pPr algn="just">
              <a:buNone/>
            </a:pPr>
            <a:endParaRPr lang="es-ES" dirty="0">
              <a:effectLst/>
            </a:endParaRPr>
          </a:p>
          <a:p>
            <a:pPr lvl="1" algn="just"/>
            <a:r>
              <a:rPr lang="es-ES" dirty="0">
                <a:effectLst/>
              </a:rPr>
              <a:t> </a:t>
            </a:r>
            <a:r>
              <a:rPr lang="es-ES" b="1" dirty="0">
                <a:solidFill>
                  <a:srgbClr val="00B050"/>
                </a:solidFill>
                <a:effectLst/>
              </a:rPr>
              <a:t>Exposiciones </a:t>
            </a:r>
            <a:r>
              <a:rPr lang="es-ES" b="1" dirty="0" smtClean="0">
                <a:solidFill>
                  <a:srgbClr val="00B050"/>
                </a:solidFill>
                <a:effectLst/>
              </a:rPr>
              <a:t>crónicas</a:t>
            </a:r>
            <a:r>
              <a:rPr lang="es-ES" dirty="0" smtClean="0">
                <a:solidFill>
                  <a:srgbClr val="00B050"/>
                </a:solidFill>
              </a:rPr>
              <a:t>: </a:t>
            </a:r>
            <a:r>
              <a:rPr lang="es-ES" dirty="0" smtClean="0">
                <a:effectLst/>
              </a:rPr>
              <a:t>Son </a:t>
            </a:r>
            <a:r>
              <a:rPr lang="es-ES" dirty="0">
                <a:effectLst/>
              </a:rPr>
              <a:t>las exposiciones que duran entre 10% y el 100% del período de vida. Para el caso del hombre entre 7 y 70 </a:t>
            </a:r>
            <a:r>
              <a:rPr lang="es-ES" dirty="0" smtClean="0">
                <a:effectLst/>
              </a:rPr>
              <a:t>años (radiación UV) </a:t>
            </a:r>
          </a:p>
          <a:p>
            <a:pPr lvl="1" algn="just"/>
            <a:endParaRPr lang="es-ES" dirty="0">
              <a:effectLst/>
            </a:endParaRPr>
          </a:p>
          <a:p>
            <a:pPr lvl="1" algn="just"/>
            <a:r>
              <a:rPr lang="es-ES" dirty="0">
                <a:effectLst/>
              </a:rPr>
              <a:t> </a:t>
            </a:r>
            <a:r>
              <a:rPr lang="es-ES" b="1" dirty="0">
                <a:solidFill>
                  <a:srgbClr val="00B050"/>
                </a:solidFill>
                <a:effectLst/>
              </a:rPr>
              <a:t>Exposiciones </a:t>
            </a:r>
            <a:r>
              <a:rPr lang="es-ES" b="1" dirty="0" err="1" smtClean="0">
                <a:solidFill>
                  <a:srgbClr val="00B050"/>
                </a:solidFill>
                <a:effectLst/>
              </a:rPr>
              <a:t>subcrónicas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s-ES" dirty="0" smtClean="0">
                <a:effectLst/>
              </a:rPr>
              <a:t>Son </a:t>
            </a:r>
            <a:r>
              <a:rPr lang="es-ES" dirty="0">
                <a:effectLst/>
              </a:rPr>
              <a:t>exposiciones de corta duración, menores que el 10% del período vital </a:t>
            </a:r>
            <a:r>
              <a:rPr lang="es-ES" dirty="0" smtClean="0">
                <a:effectLst/>
              </a:rPr>
              <a:t>(periodo laboral)</a:t>
            </a:r>
          </a:p>
          <a:p>
            <a:pPr lvl="1" algn="just"/>
            <a:endParaRPr lang="es-ES" dirty="0">
              <a:effectLst/>
            </a:endParaRPr>
          </a:p>
          <a:p>
            <a:pPr lvl="1" algn="just"/>
            <a:r>
              <a:rPr lang="es-ES" dirty="0">
                <a:effectLst/>
              </a:rPr>
              <a:t> </a:t>
            </a:r>
            <a:r>
              <a:rPr lang="es-ES" b="1" dirty="0">
                <a:solidFill>
                  <a:srgbClr val="00B050"/>
                </a:solidFill>
                <a:effectLst/>
              </a:rPr>
              <a:t>Exposiciones </a:t>
            </a:r>
            <a:r>
              <a:rPr lang="es-ES" b="1" dirty="0" smtClean="0">
                <a:solidFill>
                  <a:srgbClr val="00B050"/>
                </a:solidFill>
                <a:effectLst/>
              </a:rPr>
              <a:t>agudas</a:t>
            </a:r>
            <a:r>
              <a:rPr lang="es-ES" dirty="0" smtClean="0">
                <a:solidFill>
                  <a:srgbClr val="00B050"/>
                </a:solidFill>
              </a:rPr>
              <a:t>:</a:t>
            </a:r>
            <a:r>
              <a:rPr lang="es-ES" dirty="0" smtClean="0">
                <a:solidFill>
                  <a:srgbClr val="00B050"/>
                </a:solidFill>
                <a:effectLst/>
              </a:rPr>
              <a:t> </a:t>
            </a:r>
            <a:r>
              <a:rPr lang="es-ES" dirty="0">
                <a:effectLst/>
              </a:rPr>
              <a:t>Son exposiciones de un día o menos y que suceden en un solo evento </a:t>
            </a:r>
            <a:r>
              <a:rPr lang="es-ES" dirty="0" smtClean="0">
                <a:effectLst/>
              </a:rPr>
              <a:t>(fuente radioactiva, gases tóxicos)</a:t>
            </a:r>
            <a:endParaRPr lang="es-ES" dirty="0">
              <a:effectLst/>
            </a:endParaRPr>
          </a:p>
          <a:p>
            <a:pPr algn="just"/>
            <a:endParaRPr lang="es-ES" dirty="0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0" dirty="0">
                <a:effectLst/>
              </a:rPr>
              <a:t>Tiempo de exposición </a:t>
            </a:r>
            <a:r>
              <a:rPr lang="es-ES" sz="4000" b="0" u="sng" dirty="0">
                <a:effectLst/>
              </a:rPr>
              <a:t/>
            </a:r>
            <a:br>
              <a:rPr lang="es-ES" sz="4000" b="0" u="sng" dirty="0">
                <a:effectLst/>
              </a:rPr>
            </a:br>
            <a:endParaRPr lang="es-ES" sz="4000" b="0" u="sng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413"/>
            <a:ext cx="8568952" cy="446484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es-ES" b="1" dirty="0">
              <a:effectLst/>
            </a:endParaRPr>
          </a:p>
          <a:p>
            <a:pPr algn="just">
              <a:lnSpc>
                <a:spcPct val="90000"/>
              </a:lnSpc>
            </a:pPr>
            <a:endParaRPr lang="es-ES" b="1" dirty="0">
              <a:effectLst/>
            </a:endParaRPr>
          </a:p>
          <a:p>
            <a:pPr algn="just">
              <a:lnSpc>
                <a:spcPct val="90000"/>
              </a:lnSpc>
            </a:pPr>
            <a:r>
              <a:rPr lang="es-ES" dirty="0">
                <a:effectLst/>
              </a:rPr>
              <a:t>Se define como efecto tóxico o respuesta tóxica, cualquier </a:t>
            </a:r>
            <a:r>
              <a:rPr lang="es-ES" dirty="0">
                <a:solidFill>
                  <a:srgbClr val="FF0000"/>
                </a:solidFill>
                <a:effectLst/>
              </a:rPr>
              <a:t>desviación del funcionamiento normal del organismo </a:t>
            </a:r>
            <a:r>
              <a:rPr lang="es-ES" dirty="0">
                <a:effectLst/>
              </a:rPr>
              <a:t>que ha sido producida por la exposición a substancias tóxicas. </a:t>
            </a:r>
            <a:endParaRPr lang="es-ES" dirty="0" smtClean="0">
              <a:effectLst/>
            </a:endParaRPr>
          </a:p>
          <a:p>
            <a:pPr algn="just">
              <a:lnSpc>
                <a:spcPct val="90000"/>
              </a:lnSpc>
            </a:pPr>
            <a:endParaRPr lang="es-ES" dirty="0">
              <a:effectLst/>
            </a:endParaRPr>
          </a:p>
          <a:p>
            <a:pPr algn="just">
              <a:lnSpc>
                <a:spcPct val="90000"/>
              </a:lnSpc>
            </a:pPr>
            <a:r>
              <a:rPr lang="es-ES" dirty="0">
                <a:effectLst/>
              </a:rPr>
              <a:t>Sólo se consideran los </a:t>
            </a:r>
            <a:r>
              <a:rPr lang="es-ES" dirty="0">
                <a:solidFill>
                  <a:srgbClr val="FF0000"/>
                </a:solidFill>
                <a:effectLst/>
              </a:rPr>
              <a:t>cambios irreversibles </a:t>
            </a:r>
            <a:r>
              <a:rPr lang="es-ES" dirty="0">
                <a:effectLst/>
              </a:rPr>
              <a:t>o los </a:t>
            </a:r>
            <a:r>
              <a:rPr lang="es-ES" dirty="0">
                <a:solidFill>
                  <a:srgbClr val="FF0000"/>
                </a:solidFill>
                <a:effectLst/>
              </a:rPr>
              <a:t>cambios que permanecen</a:t>
            </a:r>
            <a:r>
              <a:rPr lang="es-ES" dirty="0">
                <a:solidFill>
                  <a:srgbClr val="FFC000"/>
                </a:solidFill>
                <a:effectLst/>
              </a:rPr>
              <a:t> </a:t>
            </a:r>
            <a:r>
              <a:rPr lang="es-ES" dirty="0">
                <a:effectLst/>
              </a:rPr>
              <a:t>por un período prolongado después de que la exposición ha cesado. </a:t>
            </a:r>
          </a:p>
          <a:p>
            <a:pPr algn="just">
              <a:lnSpc>
                <a:spcPct val="90000"/>
              </a:lnSpc>
            </a:pPr>
            <a:endParaRPr lang="es-ES" dirty="0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>
                <a:effectLst/>
              </a:rPr>
              <a:t>Efecto tóxico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785818" cy="6858000"/>
          </a:xfrm>
        </p:spPr>
        <p:txBody>
          <a:bodyPr vert="wordArtVert">
            <a:normAutofit/>
          </a:bodyPr>
          <a:lstStyle/>
          <a:p>
            <a:r>
              <a:rPr lang="es-ES" sz="2400" b="1" cap="none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EFECTOTÓXICO</a:t>
            </a:r>
            <a:endParaRPr lang="es-ES" sz="2400" b="1" cap="none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4" descr="efecto local y efecto sistemico"/>
          <p:cNvPicPr>
            <a:picLocks noChangeAspect="1" noChangeArrowheads="1"/>
          </p:cNvPicPr>
          <p:nvPr/>
        </p:nvPicPr>
        <p:blipFill>
          <a:blip r:embed="rId2"/>
          <a:srcRect l="3043" t="5888" r="3009" b="3496"/>
          <a:stretch>
            <a:fillRect/>
          </a:stretch>
        </p:blipFill>
        <p:spPr bwMode="auto">
          <a:xfrm>
            <a:off x="1714480" y="0"/>
            <a:ext cx="710568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59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363272" cy="5399881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endParaRPr lang="es-ES" sz="2000" b="1" u="sng" dirty="0">
              <a:effectLst/>
            </a:endParaRPr>
          </a:p>
          <a:p>
            <a:pPr algn="just">
              <a:lnSpc>
                <a:spcPct val="80000"/>
              </a:lnSpc>
            </a:pPr>
            <a:endParaRPr lang="es-ES" sz="2000" b="1" u="sng" dirty="0">
              <a:effectLst/>
            </a:endParaRPr>
          </a:p>
          <a:p>
            <a:pPr algn="just">
              <a:lnSpc>
                <a:spcPct val="80000"/>
              </a:lnSpc>
            </a:pPr>
            <a:r>
              <a:rPr lang="es-ES" sz="2000" dirty="0">
                <a:effectLst/>
              </a:rPr>
              <a:t> </a:t>
            </a:r>
            <a:r>
              <a:rPr lang="es-ES" sz="2000" dirty="0">
                <a:solidFill>
                  <a:srgbClr val="FF0000"/>
                </a:solidFill>
                <a:effectLst/>
              </a:rPr>
              <a:t>Nadie es idéntico a otro </a:t>
            </a:r>
            <a:r>
              <a:rPr lang="es-ES" sz="2000" dirty="0">
                <a:effectLst/>
              </a:rPr>
              <a:t>y las respuestas tóxicas pueden variar de un individuo a otro.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" sz="2000" dirty="0" smtClean="0">
                <a:effectLst/>
              </a:rPr>
              <a:t> </a:t>
            </a:r>
            <a:endParaRPr lang="es-ES" sz="2000" dirty="0">
              <a:effectLst/>
            </a:endParaRPr>
          </a:p>
          <a:p>
            <a:pPr algn="just">
              <a:lnSpc>
                <a:spcPct val="80000"/>
              </a:lnSpc>
            </a:pPr>
            <a:r>
              <a:rPr lang="es-ES" sz="2000" dirty="0">
                <a:effectLst/>
              </a:rPr>
              <a:t> Las diferencias de respuesta entre individuos y entre especies se deben a </a:t>
            </a:r>
            <a:r>
              <a:rPr lang="es-ES" sz="2000" dirty="0">
                <a:solidFill>
                  <a:srgbClr val="FF0000"/>
                </a:solidFill>
                <a:effectLst/>
              </a:rPr>
              <a:t>diferencias metabólicas </a:t>
            </a:r>
            <a:r>
              <a:rPr lang="es-ES" sz="2000" dirty="0">
                <a:effectLst/>
              </a:rPr>
              <a:t>que pueden estar determinadas por el estado fisiológico o por la estructura genética del organismo expuesto. </a:t>
            </a:r>
          </a:p>
          <a:p>
            <a:pPr algn="just">
              <a:lnSpc>
                <a:spcPct val="80000"/>
              </a:lnSpc>
            </a:pPr>
            <a:endParaRPr lang="es-ES" sz="2000" dirty="0">
              <a:effectLst/>
            </a:endParaRPr>
          </a:p>
          <a:p>
            <a:pPr algn="just">
              <a:lnSpc>
                <a:spcPct val="80000"/>
              </a:lnSpc>
            </a:pPr>
            <a:r>
              <a:rPr lang="es-ES" sz="2000" dirty="0">
                <a:effectLst/>
              </a:rPr>
              <a:t> En toxicología ambiental nunca se especifica que una dosis es inofensiva. </a:t>
            </a:r>
          </a:p>
          <a:p>
            <a:pPr algn="just">
              <a:lnSpc>
                <a:spcPct val="80000"/>
              </a:lnSpc>
            </a:pPr>
            <a:endParaRPr lang="es-ES" sz="2000" dirty="0">
              <a:effectLst/>
            </a:endParaRPr>
          </a:p>
          <a:p>
            <a:pPr algn="just">
              <a:lnSpc>
                <a:spcPct val="80000"/>
              </a:lnSpc>
            </a:pPr>
            <a:r>
              <a:rPr lang="es-ES" sz="2000" dirty="0">
                <a:solidFill>
                  <a:srgbClr val="00B050"/>
                </a:solidFill>
                <a:effectLst/>
              </a:rPr>
              <a:t>  </a:t>
            </a:r>
            <a:r>
              <a:rPr lang="es-ES" sz="2000" b="1" dirty="0">
                <a:solidFill>
                  <a:srgbClr val="00B050"/>
                </a:solidFill>
                <a:effectLst/>
              </a:rPr>
              <a:t>El resultado de los estudios de toxicología ambiental es el establecimiento del límite máximo de exposición que aunque puede representar un riesgo para la población, es todavía socialmente aceptable.</a:t>
            </a:r>
            <a:r>
              <a:rPr lang="es-ES" sz="2000" dirty="0">
                <a:solidFill>
                  <a:srgbClr val="00B050"/>
                </a:solidFill>
                <a:effectLst/>
              </a:rPr>
              <a:t> </a:t>
            </a:r>
          </a:p>
          <a:p>
            <a:pPr algn="just">
              <a:lnSpc>
                <a:spcPct val="80000"/>
              </a:lnSpc>
            </a:pPr>
            <a:endParaRPr lang="es-ES" sz="2000" dirty="0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>
                <a:effectLst/>
              </a:rPr>
              <a:t>Susceptibilidad individual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3491880" y="1052736"/>
            <a:ext cx="5338936" cy="489654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endParaRPr lang="es-ES" sz="2400" dirty="0">
              <a:effectLst/>
            </a:endParaRPr>
          </a:p>
          <a:p>
            <a:pPr algn="just">
              <a:lnSpc>
                <a:spcPct val="80000"/>
              </a:lnSpc>
            </a:pPr>
            <a:r>
              <a:rPr lang="es-ES" sz="2400" dirty="0">
                <a:effectLst/>
              </a:rPr>
              <a:t>El término “</a:t>
            </a:r>
            <a:r>
              <a:rPr lang="es-ES" sz="2400" b="1" dirty="0">
                <a:effectLst/>
              </a:rPr>
              <a:t>peligroso</a:t>
            </a:r>
            <a:r>
              <a:rPr lang="es-ES" sz="2400" dirty="0">
                <a:effectLst/>
              </a:rPr>
              <a:t>” define la </a:t>
            </a:r>
            <a:r>
              <a:rPr lang="es-ES" sz="2400" dirty="0">
                <a:solidFill>
                  <a:srgbClr val="FF0000"/>
                </a:solidFill>
                <a:effectLst/>
              </a:rPr>
              <a:t>capacidad de una substancia de producir efectos adversos en los organismos</a:t>
            </a:r>
            <a:r>
              <a:rPr lang="es-ES" sz="2400" dirty="0">
                <a:effectLst/>
              </a:rPr>
              <a:t>. La </a:t>
            </a:r>
            <a:r>
              <a:rPr lang="es-ES" sz="2400" b="1" dirty="0">
                <a:effectLst/>
              </a:rPr>
              <a:t>toxicidad </a:t>
            </a:r>
            <a:r>
              <a:rPr lang="es-ES" sz="2400" dirty="0">
                <a:effectLst/>
              </a:rPr>
              <a:t>es una </a:t>
            </a:r>
            <a:r>
              <a:rPr lang="es-ES" sz="2400" dirty="0">
                <a:solidFill>
                  <a:srgbClr val="FF0000"/>
                </a:solidFill>
                <a:effectLst/>
              </a:rPr>
              <a:t>medida de la peligrosidad </a:t>
            </a:r>
            <a:r>
              <a:rPr lang="es-ES" sz="2400" dirty="0">
                <a:effectLst/>
              </a:rPr>
              <a:t>de la sustancia. </a:t>
            </a:r>
          </a:p>
          <a:p>
            <a:pPr algn="just">
              <a:lnSpc>
                <a:spcPct val="80000"/>
              </a:lnSpc>
            </a:pPr>
            <a:endParaRPr lang="es-ES" sz="2400" dirty="0">
              <a:effectLst/>
            </a:endParaRPr>
          </a:p>
          <a:p>
            <a:pPr algn="just">
              <a:lnSpc>
                <a:spcPct val="80000"/>
              </a:lnSpc>
            </a:pPr>
            <a:r>
              <a:rPr lang="es-ES" sz="2400" dirty="0">
                <a:effectLst/>
              </a:rPr>
              <a:t>El término “</a:t>
            </a:r>
            <a:r>
              <a:rPr lang="es-ES" sz="2400" b="1" dirty="0">
                <a:effectLst/>
              </a:rPr>
              <a:t>riesgo</a:t>
            </a:r>
            <a:r>
              <a:rPr lang="es-ES" sz="2400" dirty="0">
                <a:effectLst/>
              </a:rPr>
              <a:t>” describe la probabilidad de que, en una situación dada, una </a:t>
            </a:r>
            <a:r>
              <a:rPr lang="es-ES" sz="2400" dirty="0">
                <a:solidFill>
                  <a:srgbClr val="FF0000"/>
                </a:solidFill>
                <a:effectLst/>
              </a:rPr>
              <a:t>sustancia peligrosa produzca un daño</a:t>
            </a:r>
            <a:r>
              <a:rPr lang="es-ES" sz="2400" dirty="0">
                <a:effectLst/>
              </a:rPr>
              <a:t>. </a:t>
            </a:r>
          </a:p>
          <a:p>
            <a:pPr algn="just">
              <a:lnSpc>
                <a:spcPct val="80000"/>
              </a:lnSpc>
            </a:pPr>
            <a:endParaRPr lang="es-ES" sz="2400" dirty="0">
              <a:effectLst/>
            </a:endParaRPr>
          </a:p>
          <a:p>
            <a:pPr algn="just">
              <a:lnSpc>
                <a:spcPct val="80000"/>
              </a:lnSpc>
            </a:pPr>
            <a:endParaRPr lang="es-ES" sz="2400" dirty="0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0" dirty="0">
                <a:effectLst/>
              </a:rPr>
              <a:t>Riesgo</a:t>
            </a:r>
            <a:r>
              <a:rPr lang="es-ES" sz="4000" dirty="0">
                <a:effectLst/>
              </a:rPr>
              <a:t> </a:t>
            </a:r>
            <a:br>
              <a:rPr lang="es-ES" sz="4000" dirty="0">
                <a:effectLst/>
              </a:rPr>
            </a:br>
            <a:endParaRPr lang="es-ES" sz="4000" dirty="0">
              <a:effectLst/>
            </a:endParaRPr>
          </a:p>
        </p:txBody>
      </p:sp>
      <p:pic>
        <p:nvPicPr>
          <p:cNvPr id="2050" name="Picture 2" descr="http://www.seguridadglobalnet.com.ar/Fotos-admin/productos/164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131840" cy="3697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/>
          <a:lstStyle/>
          <a:p>
            <a:r>
              <a:rPr lang="es-CL" dirty="0" smtClean="0"/>
              <a:t>Pensemos por un instante….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1520" y="2967335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s-CL" sz="5400" dirty="0" smtClean="0"/>
              <a:t>¿ Qué sería de nosotros sin la minería?</a:t>
            </a:r>
            <a:endParaRPr lang="es-CL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496" y="476672"/>
            <a:ext cx="5184576" cy="561662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2800" dirty="0" smtClean="0"/>
              <a:t>Se dice que una persona está en “riesgo” cuando está “</a:t>
            </a:r>
            <a:r>
              <a:rPr lang="es-ES" sz="2800" dirty="0" smtClean="0">
                <a:solidFill>
                  <a:srgbClr val="FF0000"/>
                </a:solidFill>
              </a:rPr>
              <a:t>expuesta” a un “peligro” </a:t>
            </a:r>
            <a:r>
              <a:rPr lang="es-ES" sz="2800" dirty="0" smtClean="0"/>
              <a:t>y la magnitud del riesgo es una </a:t>
            </a:r>
            <a:r>
              <a:rPr lang="es-ES" sz="2800" dirty="0" smtClean="0">
                <a:solidFill>
                  <a:srgbClr val="FF0000"/>
                </a:solidFill>
              </a:rPr>
              <a:t>función de la peligrosidad de la sustancia y de la magnitud de la exposición</a:t>
            </a:r>
            <a:r>
              <a:rPr lang="es-ES" sz="2800" dirty="0" smtClean="0"/>
              <a:t>. </a:t>
            </a:r>
          </a:p>
          <a:p>
            <a:pPr>
              <a:lnSpc>
                <a:spcPct val="80000"/>
              </a:lnSpc>
            </a:pPr>
            <a:endParaRPr lang="es-ES" sz="2800" dirty="0" smtClean="0"/>
          </a:p>
          <a:p>
            <a:pPr>
              <a:lnSpc>
                <a:spcPct val="80000"/>
              </a:lnSpc>
            </a:pPr>
            <a:r>
              <a:rPr lang="es-ES" sz="2800" dirty="0" smtClean="0"/>
              <a:t>Se necesitan tanto el peligro como la exposición, si alguno de ellos es igual a cero entonces no hay riesgo. </a:t>
            </a:r>
          </a:p>
          <a:p>
            <a:pPr>
              <a:lnSpc>
                <a:spcPct val="80000"/>
              </a:lnSpc>
            </a:pPr>
            <a:endParaRPr lang="es-ES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800" dirty="0" smtClean="0">
              <a:solidFill>
                <a:schemeClr val="tx2"/>
              </a:solidFill>
            </a:endParaRPr>
          </a:p>
          <a:p>
            <a:endParaRPr lang="es-CL" dirty="0"/>
          </a:p>
        </p:txBody>
      </p:sp>
      <p:pic>
        <p:nvPicPr>
          <p:cNvPr id="4" name="Picture 2" descr="http://2.bp.blogspot.com/_-7LVfV_dPlE/Sb9Vs1KByCI/AAAAAAAAALM/f8beD-SJKnM/s320/toxic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2716" y="1772816"/>
            <a:ext cx="3653780" cy="28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3131840" y="587727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RIESGO = f (EXPOSICION, PELIGRO</a:t>
            </a:r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s-CL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496" y="980728"/>
            <a:ext cx="5472608" cy="5328592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dirty="0" smtClean="0"/>
              <a:t>Se denomina metales pesados a aquellos elementos químicos  que poseen un </a:t>
            </a:r>
            <a:r>
              <a:rPr lang="es-ES_tradnl" dirty="0" smtClean="0">
                <a:solidFill>
                  <a:srgbClr val="FF0000"/>
                </a:solidFill>
              </a:rPr>
              <a:t>peso atómico comprendido entre 63.55 (Cu) y 200.59 (Hg</a:t>
            </a:r>
            <a:r>
              <a:rPr lang="es-ES_tradnl" dirty="0" smtClean="0">
                <a:solidFill>
                  <a:srgbClr val="FFC000"/>
                </a:solidFill>
              </a:rPr>
              <a:t>)</a:t>
            </a:r>
            <a:r>
              <a:rPr lang="es-ES_tradnl" dirty="0" smtClean="0"/>
              <a:t>, y que presentan un </a:t>
            </a:r>
            <a:r>
              <a:rPr lang="es-ES_tradnl" dirty="0" smtClean="0">
                <a:solidFill>
                  <a:srgbClr val="FF0000"/>
                </a:solidFill>
              </a:rPr>
              <a:t>peso específico </a:t>
            </a:r>
            <a:r>
              <a:rPr lang="es-ES_tradnl" dirty="0" smtClean="0"/>
              <a:t>superior a 4 (g cm</a:t>
            </a:r>
            <a:r>
              <a:rPr lang="es-ES_tradnl" baseline="30000" dirty="0" smtClean="0"/>
              <a:t>-3</a:t>
            </a:r>
            <a:r>
              <a:rPr lang="es-ES_tradnl" dirty="0" smtClean="0"/>
              <a:t>). Cabe destacar que en ésta categoría entran prácticamente todos los elementos metálicos de interés económico, por tanto, de interés minero.</a:t>
            </a:r>
          </a:p>
          <a:p>
            <a:pPr algn="just"/>
            <a:endParaRPr lang="es-CL" dirty="0" smtClean="0"/>
          </a:p>
          <a:p>
            <a:pPr algn="just"/>
            <a:r>
              <a:rPr lang="es-ES_tradnl" dirty="0" smtClean="0"/>
              <a:t>Los metales pesados pueden ser tóxicos, como cualquier otro elemento o compuesto. </a:t>
            </a:r>
          </a:p>
          <a:p>
            <a:pPr algn="just">
              <a:buNone/>
            </a:pPr>
            <a:endParaRPr lang="es-ES_tradn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597619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Metales pesados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32770" name="Picture 2" descr="http://reformaminera.files.wordpress.com/2008/05/o_aguas20residuales20almer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080120"/>
            <a:ext cx="3179845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404664"/>
            <a:ext cx="4392488" cy="5760640"/>
          </a:xfrm>
        </p:spPr>
        <p:txBody>
          <a:bodyPr>
            <a:normAutofit/>
          </a:bodyPr>
          <a:lstStyle/>
          <a:p>
            <a:r>
              <a:rPr lang="es-ES_tradnl" dirty="0" smtClean="0"/>
              <a:t>La relación entre la cantidad y el efecto o respuesta de un elemento es distinta si se trata de elemento esencial o no (tóxico).</a:t>
            </a:r>
          </a:p>
          <a:p>
            <a:pPr>
              <a:buNone/>
            </a:pPr>
            <a:r>
              <a:rPr lang="es-ES_tradnl" dirty="0" smtClean="0"/>
              <a:t> </a:t>
            </a:r>
          </a:p>
          <a:p>
            <a:r>
              <a:rPr lang="es-ES_tradnl" dirty="0" smtClean="0"/>
              <a:t>La Tabla muestra los efectos producidos por deficiencias y por dosis excesivas de algunos elementos esenciales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5" name="4 Imagen" descr="ima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4016"/>
            <a:ext cx="4295775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9552" y="188640"/>
          <a:ext cx="8424936" cy="6854608"/>
        </p:xfrm>
        <a:graphic>
          <a:graphicData uri="http://schemas.openxmlformats.org/drawingml/2006/table">
            <a:tbl>
              <a:tblPr/>
              <a:tblGrid>
                <a:gridCol w="1465206"/>
                <a:gridCol w="4151418"/>
                <a:gridCol w="2808312"/>
              </a:tblGrid>
              <a:tr h="467978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latin typeface="Times New Roman"/>
                          <a:ea typeface="SimSun"/>
                          <a:cs typeface="Times New Roman"/>
                        </a:rPr>
                        <a:t>ELEMENTO</a:t>
                      </a:r>
                      <a:endParaRPr lang="es-C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>
                          <a:latin typeface="Times New Roman"/>
                          <a:ea typeface="SimSun"/>
                          <a:cs typeface="Times New Roman"/>
                        </a:rPr>
                        <a:t>DEFICIENCIA</a:t>
                      </a:r>
                      <a:endParaRPr lang="es-C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>
                          <a:latin typeface="Times New Roman"/>
                          <a:ea typeface="SimSun"/>
                          <a:cs typeface="Times New Roman"/>
                        </a:rPr>
                        <a:t>TOXICIDAD</a:t>
                      </a:r>
                      <a:endParaRPr lang="es-C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884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latin typeface="Times New Roman"/>
                          <a:ea typeface="SimSun"/>
                          <a:cs typeface="Times New Roman"/>
                        </a:rPr>
                        <a:t>Hierro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latin typeface="Times New Roman"/>
                          <a:ea typeface="SimSun"/>
                          <a:cs typeface="Times New Roman"/>
                        </a:rPr>
                        <a:t>Anemia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latin typeface="Times New Roman"/>
                          <a:ea typeface="SimSun"/>
                          <a:cs typeface="Times New Roman"/>
                        </a:rPr>
                        <a:t>Hemocromatosis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8166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latin typeface="Times New Roman"/>
                          <a:ea typeface="SimSun"/>
                          <a:cs typeface="Times New Roman"/>
                        </a:rPr>
                        <a:t>Cobre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latin typeface="Times New Roman"/>
                          <a:ea typeface="SimSun"/>
                          <a:cs typeface="Times New Roman"/>
                        </a:rPr>
                        <a:t>Anemia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latin typeface="Times New Roman"/>
                          <a:ea typeface="SimSun"/>
                          <a:cs typeface="Times New Roman"/>
                        </a:rPr>
                        <a:t>"</a:t>
                      </a:r>
                      <a:r>
                        <a:rPr lang="es-CL" sz="1600" dirty="0" smtClean="0">
                          <a:latin typeface="Times New Roman"/>
                          <a:ea typeface="SimSun"/>
                          <a:cs typeface="Times New Roman"/>
                        </a:rPr>
                        <a:t>Tambaleo</a:t>
                      </a:r>
                      <a:r>
                        <a:rPr lang="es-CL" sz="1600" dirty="0">
                          <a:latin typeface="Times New Roman"/>
                          <a:ea typeface="SimSun"/>
                          <a:cs typeface="Times New Roman"/>
                        </a:rPr>
                        <a:t>"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latin typeface="Times New Roman"/>
                          <a:ea typeface="SimSun"/>
                          <a:cs typeface="Times New Roman"/>
                        </a:rPr>
                        <a:t>Envenenamiento crónico de Cobre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latin typeface="Times New Roman"/>
                          <a:ea typeface="SimSun"/>
                          <a:cs typeface="Times New Roman"/>
                        </a:rPr>
                        <a:t>Enfermedad de Wilson-Bedlinton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8166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latin typeface="Times New Roman"/>
                          <a:ea typeface="SimSun"/>
                          <a:cs typeface="Times New Roman"/>
                        </a:rPr>
                        <a:t>Zinc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latin typeface="Times New Roman"/>
                          <a:ea typeface="SimSun"/>
                          <a:cs typeface="Times New Roman"/>
                        </a:rPr>
                        <a:t>Enanismo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latin typeface="Times New Roman"/>
                          <a:ea typeface="SimSun"/>
                          <a:cs typeface="Times New Roman"/>
                        </a:rPr>
                        <a:t>Crecimiento retardado de las gónadas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err="1">
                          <a:latin typeface="Times New Roman"/>
                          <a:ea typeface="SimSun"/>
                          <a:cs typeface="Times New Roman"/>
                        </a:rPr>
                        <a:t>Acrodermatitis</a:t>
                      </a:r>
                      <a:r>
                        <a:rPr lang="es-CL" sz="1600" dirty="0">
                          <a:latin typeface="Times New Roman"/>
                          <a:ea typeface="SimSun"/>
                          <a:cs typeface="Times New Roman"/>
                        </a:rPr>
                        <a:t> entero-</a:t>
                      </a:r>
                      <a:r>
                        <a:rPr lang="es-CL" sz="1600" dirty="0" err="1">
                          <a:latin typeface="Times New Roman"/>
                          <a:ea typeface="SimSun"/>
                          <a:cs typeface="Times New Roman"/>
                        </a:rPr>
                        <a:t>pática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latin typeface="Times New Roman"/>
                          <a:ea typeface="SimSun"/>
                          <a:cs typeface="Times New Roman"/>
                        </a:rPr>
                        <a:t>Fiebre Metálica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latin typeface="Times New Roman"/>
                          <a:ea typeface="SimSun"/>
                          <a:cs typeface="Times New Roman"/>
                        </a:rPr>
                        <a:t>Diarrea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latin typeface="Times New Roman"/>
                          <a:ea typeface="SimSun"/>
                          <a:cs typeface="Times New Roman"/>
                        </a:rPr>
                        <a:t>Cobalto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latin typeface="Times New Roman"/>
                          <a:ea typeface="SimSun"/>
                          <a:cs typeface="Times New Roman"/>
                        </a:rPr>
                        <a:t>Anemia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latin typeface="Times New Roman"/>
                          <a:ea typeface="SimSun"/>
                          <a:cs typeface="Times New Roman"/>
                        </a:rPr>
                        <a:t>"Enfermedad del hígado blanco"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latin typeface="Times New Roman"/>
                          <a:ea typeface="SimSun"/>
                          <a:cs typeface="Times New Roman"/>
                        </a:rPr>
                        <a:t>Fallas cardíacas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err="1">
                          <a:latin typeface="Times New Roman"/>
                          <a:ea typeface="SimSun"/>
                          <a:cs typeface="Times New Roman"/>
                        </a:rPr>
                        <a:t>Poliotemia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8259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latin typeface="Times New Roman"/>
                          <a:ea typeface="SimSun"/>
                          <a:cs typeface="Times New Roman"/>
                        </a:rPr>
                        <a:t>Magnesio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latin typeface="Times New Roman"/>
                          <a:ea typeface="SimSun"/>
                          <a:cs typeface="Times New Roman"/>
                        </a:rPr>
                        <a:t>Disfunción de las gónadas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latin typeface="Times New Roman"/>
                          <a:ea typeface="SimSun"/>
                          <a:cs typeface="Times New Roman"/>
                        </a:rPr>
                        <a:t>Convulsiones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latin typeface="Times New Roman"/>
                          <a:ea typeface="SimSun"/>
                          <a:cs typeface="Times New Roman"/>
                        </a:rPr>
                        <a:t>Malformaciones del esqueleto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latin typeface="Times New Roman"/>
                          <a:ea typeface="SimSun"/>
                          <a:cs typeface="Times New Roman"/>
                        </a:rPr>
                        <a:t>"Enfermedad del músculo blanco"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latin typeface="Times New Roman"/>
                          <a:ea typeface="SimSun"/>
                          <a:cs typeface="Times New Roman"/>
                        </a:rPr>
                        <a:t>Ataxia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978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latin typeface="Times New Roman"/>
                          <a:ea typeface="SimSun"/>
                          <a:cs typeface="Times New Roman"/>
                        </a:rPr>
                        <a:t>Cromo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latin typeface="Times New Roman"/>
                          <a:ea typeface="SimSun"/>
                          <a:cs typeface="Times New Roman"/>
                        </a:rPr>
                        <a:t>Trastornos en el metabolismo de la glucosa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latin typeface="Times New Roman"/>
                          <a:ea typeface="SimSun"/>
                          <a:cs typeface="Times New Roman"/>
                        </a:rPr>
                        <a:t>Daños en el riñón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latin typeface="Times New Roman"/>
                          <a:ea typeface="SimSun"/>
                          <a:cs typeface="Times New Roman"/>
                        </a:rPr>
                        <a:t>(Nefritis)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8166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latin typeface="Times New Roman"/>
                          <a:ea typeface="SimSun"/>
                          <a:cs typeface="Times New Roman"/>
                        </a:rPr>
                        <a:t>Selenio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latin typeface="Times New Roman"/>
                          <a:ea typeface="SimSun"/>
                          <a:cs typeface="Times New Roman"/>
                        </a:rPr>
                        <a:t>Necrosis del hígado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latin typeface="Times New Roman"/>
                          <a:ea typeface="SimSun"/>
                          <a:cs typeface="Times New Roman"/>
                        </a:rPr>
                        <a:t>Distrofias musculares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latin typeface="Times New Roman"/>
                          <a:ea typeface="SimSun"/>
                          <a:cs typeface="Times New Roman"/>
                        </a:rPr>
                        <a:t>("Enfermedad de los músculos blancos)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latin typeface="Times New Roman"/>
                          <a:ea typeface="SimSun"/>
                          <a:cs typeface="Times New Roman"/>
                        </a:rPr>
                        <a:t>"Enfermedad alcalina"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latin typeface="Times New Roman"/>
                          <a:ea typeface="SimSun"/>
                          <a:cs typeface="Times New Roman"/>
                        </a:rPr>
                        <a:t>"Tambaleo ciego"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978"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59" marR="41959" marT="41959" marB="419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314595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La toxicidad depende forma química en la cual sean introducidos en el organismo:</a:t>
            </a:r>
          </a:p>
          <a:p>
            <a:pPr algn="just">
              <a:buNone/>
            </a:pPr>
            <a:endParaRPr lang="es-ES_tradnl" dirty="0" smtClean="0"/>
          </a:p>
          <a:p>
            <a:pPr algn="just"/>
            <a:r>
              <a:rPr lang="es-ES_tradnl" dirty="0" smtClean="0"/>
              <a:t>compuestos </a:t>
            </a:r>
            <a:r>
              <a:rPr lang="es-ES_tradnl" dirty="0" smtClean="0">
                <a:solidFill>
                  <a:srgbClr val="FF0000"/>
                </a:solidFill>
              </a:rPr>
              <a:t>orgánicos de los metales son más tóxicos que los inorgánicos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smtClean="0"/>
              <a:t>(los compuestos orgánicos de mercurio y cadmio son 10-100 veces más tóxicos que los inorgánicos). </a:t>
            </a:r>
          </a:p>
          <a:p>
            <a:pPr algn="just"/>
            <a:r>
              <a:rPr lang="es-ES_tradnl" dirty="0" smtClean="0"/>
              <a:t>Sin embargo, esto no ocurre así </a:t>
            </a:r>
            <a:r>
              <a:rPr lang="es-ES_tradnl" dirty="0" smtClean="0">
                <a:solidFill>
                  <a:srgbClr val="FF0000"/>
                </a:solidFill>
              </a:rPr>
              <a:t>con el arsénico, en el cual las formas orgánicas son menos tóxicas</a:t>
            </a:r>
            <a:r>
              <a:rPr lang="es-ES_tradnl" dirty="0" smtClean="0">
                <a:solidFill>
                  <a:srgbClr val="FFC000"/>
                </a:solidFill>
              </a:rPr>
              <a:t>. </a:t>
            </a:r>
          </a:p>
          <a:p>
            <a:pPr algn="just"/>
            <a:r>
              <a:rPr lang="es-ES_tradnl" dirty="0" smtClean="0"/>
              <a:t>Incluso el estado de oxidación puede determinar el carácter tóxico de un metal (</a:t>
            </a:r>
            <a:r>
              <a:rPr lang="es-ES_tradnl" dirty="0" smtClean="0">
                <a:solidFill>
                  <a:srgbClr val="FF0000"/>
                </a:solidFill>
              </a:rPr>
              <a:t>notable es el caso del cromo; mientras que el Cr</a:t>
            </a:r>
            <a:r>
              <a:rPr lang="es-ES_tradnl" baseline="30000" dirty="0" smtClean="0">
                <a:solidFill>
                  <a:srgbClr val="FF0000"/>
                </a:solidFill>
              </a:rPr>
              <a:t>3+</a:t>
            </a:r>
            <a:r>
              <a:rPr lang="es-ES_tradnl" dirty="0" smtClean="0">
                <a:solidFill>
                  <a:srgbClr val="FF0000"/>
                </a:solidFill>
              </a:rPr>
              <a:t> es un elemento esencial, el Cr</a:t>
            </a:r>
            <a:r>
              <a:rPr lang="es-ES_tradnl" baseline="30000" dirty="0" smtClean="0">
                <a:solidFill>
                  <a:srgbClr val="FF0000"/>
                </a:solidFill>
              </a:rPr>
              <a:t>6+</a:t>
            </a:r>
            <a:r>
              <a:rPr lang="es-ES_tradnl" dirty="0" smtClean="0">
                <a:solidFill>
                  <a:srgbClr val="FF0000"/>
                </a:solidFill>
              </a:rPr>
              <a:t> es altamente cancerígeno)</a:t>
            </a:r>
            <a:endParaRPr lang="es-CL" dirty="0" smtClean="0">
              <a:solidFill>
                <a:srgbClr val="FF0000"/>
              </a:solidFill>
            </a:endParaRPr>
          </a:p>
          <a:p>
            <a:pPr algn="just"/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/>
              <a:t>Son importantes las </a:t>
            </a:r>
            <a:r>
              <a:rPr lang="es-CL" dirty="0" smtClean="0">
                <a:solidFill>
                  <a:srgbClr val="FF0000"/>
                </a:solidFill>
              </a:rPr>
              <a:t>concentraciones más que las características del metal</a:t>
            </a:r>
          </a:p>
          <a:p>
            <a:pPr algn="just"/>
            <a:r>
              <a:rPr lang="es-CL" dirty="0" smtClean="0"/>
              <a:t>Y el </a:t>
            </a:r>
            <a:r>
              <a:rPr lang="es-CL" dirty="0" smtClean="0">
                <a:solidFill>
                  <a:srgbClr val="FF0000"/>
                </a:solidFill>
              </a:rPr>
              <a:t>tipo de especie que forman </a:t>
            </a:r>
            <a:r>
              <a:rPr lang="es-CL" dirty="0" smtClean="0"/>
              <a:t>en cada medio.</a:t>
            </a:r>
          </a:p>
          <a:p>
            <a:pPr algn="just"/>
            <a:r>
              <a:rPr lang="es-CL" dirty="0" smtClean="0"/>
              <a:t>Muchos de ellos </a:t>
            </a:r>
            <a:r>
              <a:rPr lang="es-CL" dirty="0" smtClean="0">
                <a:solidFill>
                  <a:srgbClr val="FF0000"/>
                </a:solidFill>
              </a:rPr>
              <a:t>son esenciales para la vida</a:t>
            </a:r>
            <a:r>
              <a:rPr lang="es-CL" dirty="0" smtClean="0"/>
              <a:t>, pero en pequeñas concentraciones.</a:t>
            </a:r>
          </a:p>
          <a:p>
            <a:pPr algn="just"/>
            <a:r>
              <a:rPr lang="es-CL" dirty="0" smtClean="0"/>
              <a:t>Todos los elementos pesados se encuentran </a:t>
            </a:r>
            <a:r>
              <a:rPr lang="es-CL" dirty="0" smtClean="0">
                <a:solidFill>
                  <a:srgbClr val="FF0000"/>
                </a:solidFill>
              </a:rPr>
              <a:t>presentes en los medios acuáticos</a:t>
            </a:r>
            <a:r>
              <a:rPr lang="es-CL" dirty="0" smtClean="0"/>
              <a:t>, aunque sus concentraciones son bajas (agua químicamente pura no existe).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En resumen: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23928" y="1412776"/>
            <a:ext cx="5076056" cy="5040560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Los </a:t>
            </a:r>
            <a:r>
              <a:rPr lang="es-ES_tradnl" dirty="0" smtClean="0">
                <a:solidFill>
                  <a:srgbClr val="FF0000"/>
                </a:solidFill>
              </a:rPr>
              <a:t>organismos pueden verse severamente afectados por pequeñas concentraciones de elementos pesados</a:t>
            </a:r>
            <a:r>
              <a:rPr lang="es-ES_tradnl" dirty="0" smtClean="0"/>
              <a:t>. En el caso de los organismos acuáticos, puede que unos determinados valores no induzcan su muerte, sin embargo </a:t>
            </a:r>
            <a:r>
              <a:rPr lang="es-ES_tradnl" dirty="0" smtClean="0">
                <a:solidFill>
                  <a:srgbClr val="FF0000"/>
                </a:solidFill>
              </a:rPr>
              <a:t>desarrollarán una serie de problemas fisiológicos y metabólicos </a:t>
            </a:r>
            <a:r>
              <a:rPr lang="es-ES_tradnl" dirty="0" smtClean="0"/>
              <a:t>(a estas dosis se les denomina </a:t>
            </a:r>
            <a:r>
              <a:rPr lang="es-ES_tradnl" dirty="0" err="1" smtClean="0">
                <a:solidFill>
                  <a:srgbClr val="FF0000"/>
                </a:solidFill>
              </a:rPr>
              <a:t>subletales</a:t>
            </a:r>
            <a:r>
              <a:rPr lang="es-ES_tradnl" dirty="0" smtClean="0"/>
              <a:t>). 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Efectos ambientales:</a:t>
            </a:r>
            <a:endParaRPr lang="es-CL" dirty="0"/>
          </a:p>
        </p:txBody>
      </p:sp>
      <p:pic>
        <p:nvPicPr>
          <p:cNvPr id="36870" name="Picture 6" descr="http://2.bp.blogspot.com/__3_XjzHhOd0/SBEz6orUCKI/AAAAAAAAADg/9Fldlp9PJfc/s320/12c3ebb+art+agua+en+zonas+ari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69247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es-ES_tradnl" dirty="0" smtClean="0"/>
              <a:t>Cambios histológicos o morfológicos en los tejidos.</a:t>
            </a:r>
            <a:endParaRPr lang="es-CL" dirty="0" smtClean="0"/>
          </a:p>
          <a:p>
            <a:pPr lvl="0" algn="just"/>
            <a:r>
              <a:rPr lang="es-ES_tradnl" dirty="0" smtClean="0"/>
              <a:t>Cambios en la fisiología como supresión del crecimiento y desarrollo, torpeza para nadar, etc.</a:t>
            </a:r>
            <a:endParaRPr lang="es-CL" dirty="0" smtClean="0"/>
          </a:p>
          <a:p>
            <a:pPr lvl="0" algn="just"/>
            <a:r>
              <a:rPr lang="es-ES_tradnl" dirty="0" smtClean="0"/>
              <a:t>Cambios en la bioquímica del organismo, tales como en la actividad enzimática, y química de las sangre.</a:t>
            </a:r>
            <a:endParaRPr lang="es-CL" dirty="0" smtClean="0"/>
          </a:p>
          <a:p>
            <a:pPr lvl="0" algn="just"/>
            <a:r>
              <a:rPr lang="es-ES_tradnl" dirty="0" smtClean="0"/>
              <a:t>Trastornos del comportamiento.</a:t>
            </a:r>
            <a:endParaRPr lang="es-CL" dirty="0" smtClean="0"/>
          </a:p>
          <a:p>
            <a:pPr lvl="0" algn="just"/>
            <a:r>
              <a:rPr lang="es-ES_tradnl" dirty="0" smtClean="0"/>
              <a:t>Cambios en la reproducción.</a:t>
            </a:r>
          </a:p>
          <a:p>
            <a:pPr lvl="0" algn="just"/>
            <a:endParaRPr lang="es-CL" dirty="0" smtClean="0"/>
          </a:p>
          <a:p>
            <a:pPr algn="just"/>
            <a:endParaRPr lang="es-CL" dirty="0" smtClean="0"/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Entre estos problemas podemos mencionar: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dirty="0" smtClean="0"/>
              <a:t>Algunos </a:t>
            </a:r>
            <a:r>
              <a:rPr lang="es-ES_tradnl" dirty="0" smtClean="0">
                <a:solidFill>
                  <a:srgbClr val="FF0000"/>
                </a:solidFill>
              </a:rPr>
              <a:t>organismos pueden regular las concentraciones</a:t>
            </a:r>
            <a:r>
              <a:rPr lang="es-ES_tradnl" dirty="0" smtClean="0"/>
              <a:t> de metales presentes en su tejidos, siempre y cuando éstos no superen las dosis requeridas. 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 smtClean="0"/>
              <a:t>Desgraciadamente otros metales (no esenciales) tales como el mercurio o el cadmio </a:t>
            </a:r>
            <a:r>
              <a:rPr lang="es-ES_tradnl" dirty="0" smtClean="0">
                <a:solidFill>
                  <a:srgbClr val="FF0000"/>
                </a:solidFill>
              </a:rPr>
              <a:t>son excretados con mayor dificultad.</a:t>
            </a:r>
          </a:p>
          <a:p>
            <a:pPr algn="just"/>
            <a:endParaRPr lang="es-CL" dirty="0" smtClean="0"/>
          </a:p>
          <a:p>
            <a:pPr algn="just">
              <a:buNone/>
            </a:pP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 resumen: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496" y="692696"/>
            <a:ext cx="5112568" cy="5314595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Las </a:t>
            </a:r>
            <a:r>
              <a:rPr lang="es-ES_tradnl" dirty="0" smtClean="0">
                <a:solidFill>
                  <a:srgbClr val="FF0000"/>
                </a:solidFill>
              </a:rPr>
              <a:t>plantas acuáticas (algas) y los bivalvos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smtClean="0"/>
              <a:t>(p.ej., mejillones, ostras) </a:t>
            </a:r>
            <a:r>
              <a:rPr lang="es-ES_tradnl" dirty="0" smtClean="0">
                <a:solidFill>
                  <a:srgbClr val="FF0000"/>
                </a:solidFill>
              </a:rPr>
              <a:t>no son capaces de regular </a:t>
            </a:r>
            <a:r>
              <a:rPr lang="es-ES_tradnl" dirty="0" smtClean="0"/>
              <a:t>con éxito las concentraciones de metales pesados, y de ahí puede derivarse una serie de problemas. Los </a:t>
            </a:r>
            <a:r>
              <a:rPr lang="es-ES_tradnl" dirty="0" smtClean="0">
                <a:solidFill>
                  <a:srgbClr val="FF0000"/>
                </a:solidFill>
              </a:rPr>
              <a:t>bivalvos por su parte acumulan los metales pesados</a:t>
            </a:r>
            <a:r>
              <a:rPr lang="es-ES_tradnl" dirty="0" smtClean="0"/>
              <a:t>, pudiendo pasar éstos directamente al ser humano por ingesta.</a:t>
            </a:r>
            <a:endParaRPr lang="es-CL" dirty="0" smtClean="0"/>
          </a:p>
          <a:p>
            <a:pPr algn="just"/>
            <a:endParaRPr lang="es-CL" dirty="0"/>
          </a:p>
        </p:txBody>
      </p:sp>
      <p:pic>
        <p:nvPicPr>
          <p:cNvPr id="49154" name="Picture 2" descr="http://1.bp.blogspot.com/_jJpHGIaC9nE/S6C_JZ6tgNI/AAAAAAAAABI/dnYuP-BfCZc/s320/mercurioo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363589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correosde.com/electrodom%C3%A9stic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348880"/>
            <a:ext cx="1800200" cy="1818384"/>
          </a:xfrm>
          <a:prstGeom prst="rect">
            <a:avLst/>
          </a:prstGeom>
          <a:noFill/>
        </p:spPr>
      </p:pic>
      <p:pic>
        <p:nvPicPr>
          <p:cNvPr id="15370" name="Picture 10" descr="http://4.bp.blogspot.com/_Zkd3-D7XyD4/R4P4CdIZEiI/AAAAAAAAAPI/8WYMFmoGQLs/s400/pilas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5E9C4"/>
              </a:clrFrom>
              <a:clrTo>
                <a:srgbClr val="E5E9C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620688"/>
            <a:ext cx="1716148" cy="1797572"/>
          </a:xfrm>
          <a:prstGeom prst="rect">
            <a:avLst/>
          </a:prstGeom>
          <a:noFill/>
        </p:spPr>
      </p:pic>
      <p:pic>
        <p:nvPicPr>
          <p:cNvPr id="15372" name="Picture 12" descr="http://www.soloimagen.net/imagenes-animadas/Arquitectura/Edifici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8"/>
            <a:ext cx="1474612" cy="1887092"/>
          </a:xfrm>
          <a:prstGeom prst="rect">
            <a:avLst/>
          </a:prstGeom>
          <a:noFill/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140968"/>
            <a:ext cx="1800200" cy="153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Llamada de nube"/>
          <p:cNvSpPr/>
          <p:nvPr/>
        </p:nvSpPr>
        <p:spPr>
          <a:xfrm>
            <a:off x="3203848" y="0"/>
            <a:ext cx="5940152" cy="5805264"/>
          </a:xfrm>
          <a:prstGeom prst="cloudCallout">
            <a:avLst>
              <a:gd name="adj1" fmla="val -65410"/>
              <a:gd name="adj2" fmla="val 22795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377" name="AutoShape 17" descr="data:image/jpg;base64,/9j/4AAQSkZJRgABAQAAAQABAAD/2wBDAAkGBwgHBgkIBwgKCgkLDRYPDQwMDRsUFRAWIB0iIiAdHx8kKDQsJCYxJx8fLT0tMTU3Ojo6Iys/RD84QzQ5Ojf/2wBDAQoKCg0MDRoPDxo3JR8lNzc3Nzc3Nzc3Nzc3Nzc3Nzc3Nzc3Nzc3Nzc3Nzc3Nzc3Nzc3Nzc3Nzc3Nzc3Nzc3Nzf/wAARCACVAK4DASIAAhEBAxEB/8QAHAAAAQUBAQEAAAAAAAAAAAAAAAIDBAUGAQcI/8QAQxAAAQMDAgMFBAgEAwcFAAAAAQIDBAAFERIhBjFREyJBYXEygZGxBxQjQlKhwdEVJFNicoLwFjM0Q0Vz4WOSk5Tx/8QAGQEAAwEBAQAAAAAAAAAAAAAAAAECAwQF/8QAIhEAAwACAgICAwEAAAAAAAAAAAECAxESIQQxQVETFCJh/9oADAMBAAIRAxEAPwD3GiiigAooooAKSpQAz0pVZPjyQ6WYFubWW25rpS6ocy2kZKc+eRnyoQMkTOMbYy6pqKH57qTgiKjUnP8AiOB+dRP9r5mrbh+WUde1Tn4f+atLbChxI6G4jTYSkY2SM1Mx0AAquJPZUM8aW7OJrMyF1L7BKR/mTkVew5saax20SQ0+3+NtYUPyqK7HZeSQ40hXqKoZfDKG3jLtDzkKUNwto4z5EciPI0cQ2bAEGu1mbJxC8qWLZem0sT/+W4NkP4546Kxnby26C/XJaQ4ltbqErX7KCoAq9B41JQ/RUeTMjxGe2kvNMtjYrcWEjPqacaeQ8gLaWhaDyUk5B99ADlFFQbpco1rhrlTF6Gk+WSo+AA8SelAE0kVWXG/Wq2K0zZzLS/6ecrP+Ub1ln5l2v5ypxy3wT7LLasOLH9yh8ht5mlwrPChpw0wkHmSRuT1NNIh19Fmrje15+yYnuj8SYxAPxxSmeNbOtWl9ciLnkZDCkp+IyB76jhCBsEgD0pLjDTiSFoBBp6FyNTGkMyWkOx3UOtrGUrQoKBHkRT1ef27VYOIoiIqtMOe52TrA9kKI7qx0OdvQ1vwaktPZ2iiigYUUUUAMTZTUOK9JfVpaZQVrV0SNzWAvL114uYYXAt4iNNO9oxIecys+HIbDI8zW9uMRudCkRHwS0+2ptWOhGK86Zul9tExywR2ES3I2AHgcApIyM9DjG1NE0cFn4vZypEtlZ/Dpo/i3FNt/423l5CfvNHP5VOEzjBCe0MOMofhDhB+VA4tlRFBu92t1oeK0d5NWToctXHEKQsMy9TD3IpcGkj41pmpsd1IUhwFJrOS2+HeIYSnfsVkj2hgEe+s5aoU6PJeagXB0xMYQcZIPUE1llzRiW2aY8V5HqS94hcj3aSG23QyzFcBcl6tJSsHOlB6jbKvDkN+UO6yrM7FSzaWBKkrcSt2RuVJAIJJcI57bU9BsMOGwkyCp4NpzrkK1afPHIfCuN8R2dy/RbHEWX5Tja1uaB3WdIzgnz3rB56tfyjoXjqWubE3m9y7iqK4/bkaYz3aaEr1FQIIOAfHf8vOlw58Vl7tLLKTEkndTDgKEOeSkHG/mN6mXu426zxEy7mQ3HLqGitLerSVEgE+W1QYEi0cRNvIhqQ52eNbSgFbHkrHQ9fI0sd2p3XZWTBG9S9M19q4ghzx2alhiUnZyOtQCkny6joRWanuG98SyO1VmLb19k034FeO8r1zt7vOqx2wsNPrWUrBUkJ0lZUnbpnlTTLcm2OuOxyVdodTiVEnUfE560fsca/pdGb8emun2avAGwGAOQqLNuMWEkqkvIQB1NZu5cRy3loh2+KtMhwe2sd1PnTkLhdtREq8vl9zn3z3R7uVdU0qXJHK5aetCn+MG3FFFuivSSNspTt8aZ/iPEsndmChsHlqV+1XTTkVlgG3xg4jkFIwEn3+6qlfEdwcnPRYlpdWpg6XF8kpPTJ5nlyzzp7TE5a9jcZV8bu0SdcoaZDUVZcDTK8EqwQDkjwzmvQrDfYl6adVHC23WSEusujCkE8s9fHcVgnuJJ0NsuTrW4lsc1JwoVqeCLY+y3IustIaenBJQ0CDobGSnPmc5+FDKk1dFFFSWFFFFABWRvdtl268KvttZMhLiQmUwndewxrT1ONiOe1a6kqG21CDRnrbf7dcW9TMlORzSrYg+fSqjia7hyQYUFLa1oALrqhqCM+A8+XlVrOjsCS64GWQ8o95XYoyfPOM/GoaQk7dkySo4USyjf8qeSaqf5eh4XPL+lsyVotAky1SMHCtiQAAvzwK18aMhhAASMY6VLZSlKcJQ2n0bSPkKRNmx4MZciUpCG04BOgb9ANtz5VwrxtPlVbO+c+9TE+zN8etXV7h1xFjYL8gPNlTaDhSkAnIHvxVN9HHB8mzuP3e8gC4yEaENJOrsUHc5Iz3icZ8h1q3kXu43ElMFlERjwWUAuHz6D03qObZMf7z8yS4T1dI/IbVLzKVxR2z4Db55Gk/ou+IrOzfrLKtsnKUPowlYG6FDdKh6ECvOeAbBxFZeMkInQ1oiNx3EOyUn7JxJ9kg+J1Abc+e1ao2Z5O7Up9tXUOq/euImXm2ujEj6wkfckDWD7+dEZvgnL4ab5TXZrHGkuI0qwOh6VWOt6VFK+Yp+y8QR7mosLQliUBksqSDkdUnG9WykpUe8hsn/ALaf2race1tM4s1VNapaZkZkHUQ433HAdlJFZyW9cTKTHkF2QVewVKwkftXp5bb/AKTX/wAaf2qLJYb5hiOSP/RQf0qf1e9J9Cx+Rxe9bMrw0wWJRE11xC1/7pptRDaieeeprUqUhCMlQAA8aqrmW3F6AlKXENJUsJGNKtyNh44was4XCBlIQ9dri/ISoBXYtfZI33wcZJ+IrbCuG5MPJfNq/sqJrjl8cVarUjtFq2efx3GUnxUevQcz8t9b4qIUJiK1nQy2ltJPMgDFcgwY0BhLENhthpPJCEgD1qVWzZgloKKKKQwooozQAUVzNcUtKR3iB6mjYEWXCRIB2wrwNZ+ShEOYlt99pCljKUqVpJ9PDn51pVPpxlIKvQfrWb4shruDKHGGv5iMC43g51p+8nlz5H3VGTJSh8SolciUlIx7SP8A3D96yPFay9fIkVagWUNdoADkFRJGfgMe81bWmemVHSM5UNjnnUHiu3LfZROYOHoySTnkU+IrkrM8kaR6/hxOLKrpkmMyhDadIHKnxWat99ASESAptePZWMH86uG7kyoZ1CuX0d947b2u0TqiTQkoBUBnP5Uly5x0DvLHoKqZ96aJOTy2AzTXsyqK1ogXj+WWiQyrQ40oKSocwRXoESQh2K06pbaS4gKwVgY+NeaspevVwbYUC2wrcuq2BxuQD1x4VtDgJSlGyUjSkeXhXTipy/RyeZxuZlPbRdKeZSMl5oeiwT+VV9xuaGWVFga1gbKWMJHu8ahqVgZzUNTb10mIgxR31+0rwSnxJq8mZpaXs4ljXthwfaJ9wmSZUxDgireK+0c5u9dPlnx5V6UkYGKZhxm4sdphpOG2kBCR5Cn66InitHPdcmdoooqyArmoVFU44VKTqCcHwG9JKQr28qPVRzUOh6H1SGxkBWT0TvSC+s+ynHmo00SEJJJCUpGTk7AVXO8Q2hqMuSblGW0nb7J0LUT4AJTkknpSdDUlkVLUe8s/5dqYmdq1EecioaVISglvtjhOceJ8B51Qz7rxCqG5LgWlDDKBq0ylFb6k5GSG07DAycFWdsVK4dnKvMCYJT7MtpL6mA42yW0uI0IJ7pJPNSh7qne+h6+St4O4nf4huMvteyYbbZTojZyonPec1eIztWrWAlxC/FJ39OVIjRI8VtDcdhttDaNCAlI7qenpTxSDseXKhLrsHp+ihvXDa1PKnWjS3IJJcZOyXP2PzqnjSVTZ8a3S2lsudqFOtLGNkgn374resq1tJJ5439agXmAuS209GCPrUdWtrVsFbYKSehBP5VP4JVqkWs1cHBCudit1zSPrUdJWPvpGDWef4Aj6iY055sdFDNXqb/Dblqhz1CJKQkLLbi0nY8uRNdTxFaFJWr6813OeT8utb1iiu2icefLHU0ZORwQtlSdVxUQofgp6JwpAZIU8VvqHgs7U8xxnb7nOeZJUylo4SpwEBfmDT6L9a1qWlMxvKPayaFhhfAr8rNXTo7dYzbdqcDKEoLIC0YHIjeorkttCQrI332piTdv4uy7HhMu9iDh13GDp8dIPMmtLZeHrO4w3KBcmBW4L52Hlp5c/A1nninriGDIp3sz8ONPvK9EFGlnOFPLGEj06+6tpZbPHtLOloanFbuOqHeUf28qluLZjIGpaGkDYZISKiO3dobMoW50ONI+J/aojFMdt7YZM2/8AEWecVzUKoJFykubJKUJzyQN/iaoo94mvqfcbkOCOtf2e+6gNs5571sqT9GH5Ub0HJrtUnDMguR3G1qKloVnJOTg1d1Rae1siOjS9nwUn5f8A7XKdlDuBR+6Qf0/WmqzfTLRW8QWxd3tqoqJJYJUFHu6kuAfdWMjKT4gEVgJ11lReIPrYt8ZUy2rEb6tFby0srTuoLwDrJwEpAJASrw3r1EnAzkDzNYK22CPe1ovdmlSrWtMp0pWpXbB7fHaYUdidx6elZWvouWvk0SuII6eH2rmns3nHUpShllWoreO3ZjYHOdtxkCpXD8By3Wtpl9euStSnZC/xOLOpR9MnHurIWCKyu/RHFtuu3xuU6q5K04S0NCkg7AAAkpKfEj0r0Dwqp77E+ugoozXCoAEnAA55qiR2MrBUjpvVVxReFWyKluKAudIylhJGQMc1q8hkepIHjSjdmmnMpStafEjA299Yi6TZcuJOuLLS5FykHsWGWQV9ggHAHQY3JPU1phc29bDJFQttFLZoKbnf3pT5LqWllJWs5Li/vLJ9cCtxb7dEcnIC2UEaSNxVRYLc5abXh1ohQAzkgn8vM1dMs3FKhICW2UpGodoQSdugP61vkySvk5myLf4MBtRbaZRnlsOXX9qpI8KA1JQez14OSlCcmtCYaXV9pJWt5Z67D4CnFqYiNanFNMtjxUQkVzvOvSRDor4AAuEhIYUwkoSUoVz8d6ktrdt0gpbeUiPIUApKTjC/A+/l8KhNz48m8NqjL1p0FKlaSEkg5GCRvzNWM1hMiK42dspwPWtVuoGh1a22klx1aUpz7azj8zTMSfEmLcTFfS92eNRRuN/PkaprbZlzgHHGnJbjeUuLkLKghQ9dhV1EY+rtJaQU58dvyrluOPsikyHfJBTHDDY+0kd3UD7KPvH4be+m47C+60ylR0jADYzWqg2OKkl+W0h19YHtDZI6Af651bIbShOEJCR0SMCtInSNZxdGf4ehS40kuOsqS2pJBK1b88jb/XOtJSQKVVm0ritCHE60lJ8RioiCSgE8/H1qaaiEaVrHnn4/6NRRSId6lLhWibKaQFuMMLcSlXIkDODSbXIQ5Z4klLKW0rYS4GmkgDJTnCRU1QCkkEZBGCD41lYzL9zvKIt7ZWDblmRGcj92O8nOEk9FJ6ZrN+y0iVEmXy4Rpj7FsZt61aTG+tHK3COesDltyqfZZ0uWytFzjIiTWz32UuhWU+Cxj7p3xnpVh2jejXqTpxkqB2x1qhszce43uVfoMsPR3WRECQ2RuhW6snmOlGtAWDtzTkpYbU5j7xISKiSJMmS2ttS0toWkpIbG+D5mmFDsZEhnBOleoAdFb/vQCo4wAM9eYrTS0c9XSfQ2mGyANaVOHq4rVTvdQNI0gcgBtTD8iOxlEiSlGfZTq3PoBvUJq7okzDEhQpLrzZBWS32aRt+JW/j0pzK+CW6r2WSylSCnQVjG4qtfbkQQn6g+G21HJYXlTZ9Onuq2btd0fz2rrEYHGyRrV8Tt+VU/EMdm2L1yVvS/ZT9s5hCdiTsNulVw37E56FRb9FU8liUoR5B+6VAoJ8lfocU9MtMOY6mQpsB9KcJdG+3pyNSYkWK5DbUmKlCHEBRbKQCMjxpowXo3egO6R/RXug+niPdWbwtdyZ8fop5TE2I608sNLSlY09knG3nnkaskXiNjDpW2rosEYpxUll1JjzW1MqXtocPdX6K5fI1XS4irYjMdqQ8yo5wnKyk+88sUvzVHTRpiU0+NPQ5Bu6EXRyMxq7GWN1EEAqSPD1/StLaWO3kBw4KG/n4Vh0Nyps1h5MZbDDC9Snnu7sBvtXp9vY7GMgbZIyojxNTNPJW2aXjlUlL3okpFdoorcsKKKKACoz6cOJV1BT+o/WpNMyhls7ez3vhSfoEQ5jgbhvrLyWQltRLquSNvaPpzqvsNqjw+Ho9vLiZTJbOtf3XdeST6HNWUhhuTGdYdAU26goUOoIwapeHXo9tQ1w69M7WdEaHtIKNaNyNOeeBsay+TT4JEDhq025qSzEjFDUlGh1suKKSnpgnbnVjGjsxWG2IzaWmmwEoQkYCR5U7RRokrLlb333+2iuNtrKQklac7A/Oo7fD4WkfXJj7wH3Eq0J+Aq7FFULSIcW1wYg/l4zaD1A3+NcEVKbqH0gDU2Afdt8iKm5qBdpiIUf6wO+ptQyEgnY7Hl/ranDfIVLotNgKoZzzaJb5dcQkFwJ7xAyQlNKicSQn8faDPrVJe24t1edKpK2wlw7pAOQUpzz9OddHFmLLnlRUZEqOhISleyQABnOwoVOYG+sCjTJHnWW3klLqErSeYUM1AVDfjDMFwKR/RdJ0+iTzHypa7rGRvrB99RHeIIrfJwE+tJxvph7I95U/MgriNsutF3uvBWMBPjg+OeXxrXcJzDMsMRazlxCeyX6p2/QVlFz505sohwJLwPilo4+JwKuuBIF0gRZbdzYDKHHg4ynWFHBGDkDluBU8FMl41pmqoooqTUKKKKACkqGRSqKAISBpAT+Hb4VFm2yFOfjPyWErejL1suZwpJ9R4eXKpjiSHVYSog7jHXx/SuhpxW/dT671lopMTv0rhWkHBUAenj8KdEcH2ypXqcfKnUNpQMJSB6Cq4sWyMAtXsoOOpOB+9KSwtXtLAH9u/zqTig8jTUhsaEdsbqGo/3HNLxgYHKvOvpO45vvDS0xbNY33ytGoznGlLaT5AJ5keZHoa8JvnGvFV2cX/ABK7zQlXNpCy0j00pwKehH1bLtNslnMqDHcX+ItgK+POsZ9I9pg2ThC43S2trZlNBGhQcUQCVpTyJwdjXzKXnVrBW6snqVGrJMqR2JaElzs1gBSO1OlWOozg1W2S9Huv0U29vifhpyddXX1vplraBbc0DSEpI2HqaqPpebXwvJs5tjzyGJBc7YLVqzgo8Ty2Jqj+iDiq8Wq6xrNHirl22VIy4223lTRUACsK6DAznbAPKmfpW4gvfEE9uPOsUm3Roa19il1pWtWcAkq5cgNht5mnyYtLR7nH4asiUJWm3NrCgCO0Kl7H1JqyjQYcUfysVlr/ALbQT8hXyLLudwlKzNnSnSOXavqOPiaYRKebILclxJHIpdI/Wl2G/wDD7J2/8GlCvk+18a8TWxxKoV8m4H3HHS6gjzSrNe/fRlxZN4rsy37jCVGkMuBBcSght7bOpOfzG/50ikzZ0UUUDCiiigAooooA4RQKKKQHaKKKYBRRRQBwimXYzD6ftmW3P8aAfnRRQBFVY7SsgqtcEnzjIP6UpuzWxs5bt8RB/tjoH6UUUCJTbSGhpbQlA6JGKXj4dKKKBjDkGI9u9GYX/ibB+dMfwW1H/pkL/wCuj9qKKQDrVvhMEFmHHbPVDSR8hUnGCKKKYCqKKKACiiigD//Z"/>
          <p:cNvSpPr>
            <a:spLocks noChangeAspect="1" noChangeArrowheads="1"/>
          </p:cNvSpPr>
          <p:nvPr/>
        </p:nvSpPr>
        <p:spPr bwMode="auto">
          <a:xfrm>
            <a:off x="77788" y="-652463"/>
            <a:ext cx="150495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5379" name="AutoShape 19" descr="data:image/jpg;base64,/9j/4AAQSkZJRgABAQAAAQABAAD/2wBDAAkGBwgHBgkIBwgKCgkLDRYPDQwMDRsUFRAWIB0iIiAdHx8kKDQsJCYxJx8fLT0tMTU3Ojo6Iys/RD84QzQ5Ojf/2wBDAQoKCg0MDRoPDxo3JR8lNzc3Nzc3Nzc3Nzc3Nzc3Nzc3Nzc3Nzc3Nzc3Nzc3Nzc3Nzc3Nzc3Nzc3Nzc3Nzc3Nzf/wAARCACVAK4DASIAAhEBAxEB/8QAHAAAAQUBAQEAAAAAAAAAAAAAAAIDBAUGAQcI/8QAQxAAAQMDAgMFBAgEAwcFAAAAAQIDBAAFERIhBjFREyJBYXEygZGxBxQjQlKhwdEVJFNicoLwFjM0Q0Vz4WOSk5Tx/8QAGQEAAwEBAQAAAAAAAAAAAAAAAAECAwQF/8QAIhEAAwACAgICAwEAAAAAAAAAAAECAxESIQQxQVETFCJh/9oADAMBAAIRAxEAPwD3GiiigAooooAKSpQAz0pVZPjyQ6WYFubWW25rpS6ocy2kZKc+eRnyoQMkTOMbYy6pqKH57qTgiKjUnP8AiOB+dRP9r5mrbh+WUde1Tn4f+atLbChxI6G4jTYSkY2SM1Mx0AAquJPZUM8aW7OJrMyF1L7BKR/mTkVew5saax20SQ0+3+NtYUPyqK7HZeSQ40hXqKoZfDKG3jLtDzkKUNwto4z5EciPI0cQ2bAEGu1mbJxC8qWLZem0sT/+W4NkP4546Kxnby26C/XJaQ4ltbqErX7KCoAq9B41JQ/RUeTMjxGe2kvNMtjYrcWEjPqacaeQ8gLaWhaDyUk5B99ADlFFQbpco1rhrlTF6Gk+WSo+AA8SelAE0kVWXG/Wq2K0zZzLS/6ecrP+Ub1ln5l2v5ypxy3wT7LLasOLH9yh8ht5mlwrPChpw0wkHmSRuT1NNIh19Fmrje15+yYnuj8SYxAPxxSmeNbOtWl9ciLnkZDCkp+IyB76jhCBsEgD0pLjDTiSFoBBp6FyNTGkMyWkOx3UOtrGUrQoKBHkRT1ef27VYOIoiIqtMOe52TrA9kKI7qx0OdvQ1vwaktPZ2iiigYUUUUAMTZTUOK9JfVpaZQVrV0SNzWAvL114uYYXAt4iNNO9oxIecys+HIbDI8zW9uMRudCkRHwS0+2ptWOhGK86Zul9tExywR2ES3I2AHgcApIyM9DjG1NE0cFn4vZypEtlZ/Dpo/i3FNt/423l5CfvNHP5VOEzjBCe0MOMofhDhB+VA4tlRFBu92t1oeK0d5NWToctXHEKQsMy9TD3IpcGkj41pmpsd1IUhwFJrOS2+HeIYSnfsVkj2hgEe+s5aoU6PJeagXB0xMYQcZIPUE1llzRiW2aY8V5HqS94hcj3aSG23QyzFcBcl6tJSsHOlB6jbKvDkN+UO6yrM7FSzaWBKkrcSt2RuVJAIJJcI57bU9BsMOGwkyCp4NpzrkK1afPHIfCuN8R2dy/RbHEWX5Tja1uaB3WdIzgnz3rB56tfyjoXjqWubE3m9y7iqK4/bkaYz3aaEr1FQIIOAfHf8vOlw58Vl7tLLKTEkndTDgKEOeSkHG/mN6mXu426zxEy7mQ3HLqGitLerSVEgE+W1QYEi0cRNvIhqQ52eNbSgFbHkrHQ9fI0sd2p3XZWTBG9S9M19q4ghzx2alhiUnZyOtQCkny6joRWanuG98SyO1VmLb19k034FeO8r1zt7vOqx2wsNPrWUrBUkJ0lZUnbpnlTTLcm2OuOxyVdodTiVEnUfE560fsca/pdGb8emun2avAGwGAOQqLNuMWEkqkvIQB1NZu5cRy3loh2+KtMhwe2sd1PnTkLhdtREq8vl9zn3z3R7uVdU0qXJHK5aetCn+MG3FFFuivSSNspTt8aZ/iPEsndmChsHlqV+1XTTkVlgG3xg4jkFIwEn3+6qlfEdwcnPRYlpdWpg6XF8kpPTJ5nlyzzp7TE5a9jcZV8bu0SdcoaZDUVZcDTK8EqwQDkjwzmvQrDfYl6adVHC23WSEusujCkE8s9fHcVgnuJJ0NsuTrW4lsc1JwoVqeCLY+y3IustIaenBJQ0CDobGSnPmc5+FDKk1dFFFSWFFFFABWRvdtl268KvttZMhLiQmUwndewxrT1ONiOe1a6kqG21CDRnrbf7dcW9TMlORzSrYg+fSqjia7hyQYUFLa1oALrqhqCM+A8+XlVrOjsCS64GWQ8o95XYoyfPOM/GoaQk7dkySo4USyjf8qeSaqf5eh4XPL+lsyVotAky1SMHCtiQAAvzwK18aMhhAASMY6VLZSlKcJQ2n0bSPkKRNmx4MZciUpCG04BOgb9ANtz5VwrxtPlVbO+c+9TE+zN8etXV7h1xFjYL8gPNlTaDhSkAnIHvxVN9HHB8mzuP3e8gC4yEaENJOrsUHc5Iz3icZ8h1q3kXu43ElMFlERjwWUAuHz6D03qObZMf7z8yS4T1dI/IbVLzKVxR2z4Db55Gk/ou+IrOzfrLKtsnKUPowlYG6FDdKh6ECvOeAbBxFZeMkInQ1oiNx3EOyUn7JxJ9kg+J1Abc+e1ao2Z5O7Up9tXUOq/euImXm2ujEj6wkfckDWD7+dEZvgnL4ab5TXZrHGkuI0qwOh6VWOt6VFK+Yp+y8QR7mosLQliUBksqSDkdUnG9WykpUe8hsn/ALaf2race1tM4s1VNapaZkZkHUQ433HAdlJFZyW9cTKTHkF2QVewVKwkftXp5bb/AKTX/wAaf2qLJYb5hiOSP/RQf0qf1e9J9Cx+Rxe9bMrw0wWJRE11xC1/7pptRDaieeeprUqUhCMlQAA8aqrmW3F6AlKXENJUsJGNKtyNh44was4XCBlIQ9dri/ISoBXYtfZI33wcZJ+IrbCuG5MPJfNq/sqJrjl8cVarUjtFq2efx3GUnxUevQcz8t9b4qIUJiK1nQy2ltJPMgDFcgwY0BhLENhthpPJCEgD1qVWzZgloKKKKQwooozQAUVzNcUtKR3iB6mjYEWXCRIB2wrwNZ+ShEOYlt99pCljKUqVpJ9PDn51pVPpxlIKvQfrWb4shruDKHGGv5iMC43g51p+8nlz5H3VGTJSh8SolciUlIx7SP8A3D96yPFay9fIkVagWUNdoADkFRJGfgMe81bWmemVHSM5UNjnnUHiu3LfZROYOHoySTnkU+IrkrM8kaR6/hxOLKrpkmMyhDadIHKnxWat99ASESAptePZWMH86uG7kyoZ1CuX0d947b2u0TqiTQkoBUBnP5Uly5x0DvLHoKqZ96aJOTy2AzTXsyqK1ogXj+WWiQyrQ40oKSocwRXoESQh2K06pbaS4gKwVgY+NeaspevVwbYUC2wrcuq2BxuQD1x4VtDgJSlGyUjSkeXhXTipy/RyeZxuZlPbRdKeZSMl5oeiwT+VV9xuaGWVFga1gbKWMJHu8ahqVgZzUNTb10mIgxR31+0rwSnxJq8mZpaXs4ljXthwfaJ9wmSZUxDgireK+0c5u9dPlnx5V6UkYGKZhxm4sdphpOG2kBCR5Cn66InitHPdcmdoooqyArmoVFU44VKTqCcHwG9JKQr28qPVRzUOh6H1SGxkBWT0TvSC+s+ynHmo00SEJJJCUpGTk7AVXO8Q2hqMuSblGW0nb7J0LUT4AJTkknpSdDUlkVLUe8s/5dqYmdq1EecioaVISglvtjhOceJ8B51Qz7rxCqG5LgWlDDKBq0ylFb6k5GSG07DAycFWdsVK4dnKvMCYJT7MtpL6mA42yW0uI0IJ7pJPNSh7qne+h6+St4O4nf4huMvteyYbbZTojZyonPec1eIztWrWAlxC/FJ39OVIjRI8VtDcdhttDaNCAlI7qenpTxSDseXKhLrsHp+ihvXDa1PKnWjS3IJJcZOyXP2PzqnjSVTZ8a3S2lsudqFOtLGNkgn374resq1tJJ5439agXmAuS209GCPrUdWtrVsFbYKSehBP5VP4JVqkWs1cHBCudit1zSPrUdJWPvpGDWef4Aj6iY055sdFDNXqb/Dblqhz1CJKQkLLbi0nY8uRNdTxFaFJWr6813OeT8utb1iiu2icefLHU0ZORwQtlSdVxUQofgp6JwpAZIU8VvqHgs7U8xxnb7nOeZJUylo4SpwEBfmDT6L9a1qWlMxvKPayaFhhfAr8rNXTo7dYzbdqcDKEoLIC0YHIjeorkttCQrI332piTdv4uy7HhMu9iDh13GDp8dIPMmtLZeHrO4w3KBcmBW4L52Hlp5c/A1nninriGDIp3sz8ONPvK9EFGlnOFPLGEj06+6tpZbPHtLOloanFbuOqHeUf28qluLZjIGpaGkDYZISKiO3dobMoW50ONI+J/aojFMdt7YZM2/8AEWecVzUKoJFykubJKUJzyQN/iaoo94mvqfcbkOCOtf2e+6gNs5571sqT9GH5Ub0HJrtUnDMguR3G1qKloVnJOTg1d1Rae1siOjS9nwUn5f8A7XKdlDuBR+6Qf0/WmqzfTLRW8QWxd3tqoqJJYJUFHu6kuAfdWMjKT4gEVgJ11lReIPrYt8ZUy2rEb6tFby0srTuoLwDrJwEpAJASrw3r1EnAzkDzNYK22CPe1ovdmlSrWtMp0pWpXbB7fHaYUdidx6elZWvouWvk0SuII6eH2rmns3nHUpShllWoreO3ZjYHOdtxkCpXD8By3Wtpl9euStSnZC/xOLOpR9MnHurIWCKyu/RHFtuu3xuU6q5K04S0NCkg7AAAkpKfEj0r0Dwqp77E+ugoozXCoAEnAA55qiR2MrBUjpvVVxReFWyKluKAudIylhJGQMc1q8hkepIHjSjdmmnMpStafEjA299Yi6TZcuJOuLLS5FykHsWGWQV9ggHAHQY3JPU1phc29bDJFQttFLZoKbnf3pT5LqWllJWs5Li/vLJ9cCtxb7dEcnIC2UEaSNxVRYLc5abXh1ohQAzkgn8vM1dMs3FKhICW2UpGodoQSdugP61vkySvk5myLf4MBtRbaZRnlsOXX9qpI8KA1JQez14OSlCcmtCYaXV9pJWt5Z67D4CnFqYiNanFNMtjxUQkVzvOvSRDor4AAuEhIYUwkoSUoVz8d6ktrdt0gpbeUiPIUApKTjC/A+/l8KhNz48m8NqjL1p0FKlaSEkg5GCRvzNWM1hMiK42dspwPWtVuoGh1a22klx1aUpz7azj8zTMSfEmLcTFfS92eNRRuN/PkaprbZlzgHHGnJbjeUuLkLKghQ9dhV1EY+rtJaQU58dvyrluOPsikyHfJBTHDDY+0kd3UD7KPvH4be+m47C+60ylR0jADYzWqg2OKkl+W0h19YHtDZI6Af651bIbShOEJCR0SMCtInSNZxdGf4ehS40kuOsqS2pJBK1b88jb/XOtJSQKVVm0ritCHE60lJ8RioiCSgE8/H1qaaiEaVrHnn4/6NRRSId6lLhWibKaQFuMMLcSlXIkDODSbXIQ5Z4klLKW0rYS4GmkgDJTnCRU1QCkkEZBGCD41lYzL9zvKIt7ZWDblmRGcj92O8nOEk9FJ6ZrN+y0iVEmXy4Rpj7FsZt61aTG+tHK3COesDltyqfZZ0uWytFzjIiTWz32UuhWU+Cxj7p3xnpVh2jejXqTpxkqB2x1qhszce43uVfoMsPR3WRECQ2RuhW6snmOlGtAWDtzTkpYbU5j7xISKiSJMmS2ttS0toWkpIbG+D5mmFDsZEhnBOleoAdFb/vQCo4wAM9eYrTS0c9XSfQ2mGyANaVOHq4rVTvdQNI0gcgBtTD8iOxlEiSlGfZTq3PoBvUJq7okzDEhQpLrzZBWS32aRt+JW/j0pzK+CW6r2WSylSCnQVjG4qtfbkQQn6g+G21HJYXlTZ9Onuq2btd0fz2rrEYHGyRrV8Tt+VU/EMdm2L1yVvS/ZT9s5hCdiTsNulVw37E56FRb9FU8liUoR5B+6VAoJ8lfocU9MtMOY6mQpsB9KcJdG+3pyNSYkWK5DbUmKlCHEBRbKQCMjxpowXo3egO6R/RXug+niPdWbwtdyZ8fop5TE2I608sNLSlY09knG3nnkaskXiNjDpW2rosEYpxUll1JjzW1MqXtocPdX6K5fI1XS4irYjMdqQ8yo5wnKyk+88sUvzVHTRpiU0+NPQ5Bu6EXRyMxq7GWN1EEAqSPD1/StLaWO3kBw4KG/n4Vh0Nyps1h5MZbDDC9Snnu7sBvtXp9vY7GMgbZIyojxNTNPJW2aXjlUlL3okpFdoorcsKKKKACoz6cOJV1BT+o/WpNMyhls7ez3vhSfoEQ5jgbhvrLyWQltRLquSNvaPpzqvsNqjw+Ho9vLiZTJbOtf3XdeST6HNWUhhuTGdYdAU26goUOoIwapeHXo9tQ1w69M7WdEaHtIKNaNyNOeeBsay+TT4JEDhq025qSzEjFDUlGh1suKKSnpgnbnVjGjsxWG2IzaWmmwEoQkYCR5U7RRokrLlb333+2iuNtrKQklac7A/Oo7fD4WkfXJj7wH3Eq0J+Aq7FFULSIcW1wYg/l4zaD1A3+NcEVKbqH0gDU2Afdt8iKm5qBdpiIUf6wO+ptQyEgnY7Hl/ranDfIVLotNgKoZzzaJb5dcQkFwJ7xAyQlNKicSQn8faDPrVJe24t1edKpK2wlw7pAOQUpzz9OddHFmLLnlRUZEqOhISleyQABnOwoVOYG+sCjTJHnWW3klLqErSeYUM1AVDfjDMFwKR/RdJ0+iTzHypa7rGRvrB99RHeIIrfJwE+tJxvph7I95U/MgriNsutF3uvBWMBPjg+OeXxrXcJzDMsMRazlxCeyX6p2/QVlFz505sohwJLwPilo4+JwKuuBIF0gRZbdzYDKHHg4ynWFHBGDkDluBU8FMl41pmqoooqTUKKKKACkqGRSqKAISBpAT+Hb4VFm2yFOfjPyWErejL1suZwpJ9R4eXKpjiSHVYSog7jHXx/SuhpxW/dT671lopMTv0rhWkHBUAenj8KdEcH2ypXqcfKnUNpQMJSB6Cq4sWyMAtXsoOOpOB+9KSwtXtLAH9u/zqTig8jTUhsaEdsbqGo/3HNLxgYHKvOvpO45vvDS0xbNY33ytGoznGlLaT5AJ5keZHoa8JvnGvFV2cX/ABK7zQlXNpCy0j00pwKehH1bLtNslnMqDHcX+ItgK+POsZ9I9pg2ThC43S2trZlNBGhQcUQCVpTyJwdjXzKXnVrBW6snqVGrJMqR2JaElzs1gBSO1OlWOozg1W2S9Huv0U29vifhpyddXX1vplraBbc0DSEpI2HqaqPpebXwvJs5tjzyGJBc7YLVqzgo8Ty2Jqj+iDiq8Wq6xrNHirl22VIy4223lTRUACsK6DAznbAPKmfpW4gvfEE9uPOsUm3Roa19il1pWtWcAkq5cgNht5mnyYtLR7nH4asiUJWm3NrCgCO0Kl7H1JqyjQYcUfysVlr/ALbQT8hXyLLudwlKzNnSnSOXavqOPiaYRKebILclxJHIpdI/Wl2G/wDD7J2/8GlCvk+18a8TWxxKoV8m4H3HHS6gjzSrNe/fRlxZN4rsy37jCVGkMuBBcSght7bOpOfzG/50ikzZ0UUUDCiiigAooooA4RQKKKQHaKKKYBRRRQBwimXYzD6ftmW3P8aAfnRRQBFVY7SsgqtcEnzjIP6UpuzWxs5bt8RB/tjoH6UUUCJTbSGhpbQlA6JGKXj4dKKKBjDkGI9u9GYX/ibB+dMfwW1H/pkL/wCuj9qKKQDrVvhMEFmHHbPVDSR8hUnGCKKKYCqKKKACiiigD//Z"/>
          <p:cNvSpPr>
            <a:spLocks noChangeAspect="1" noChangeArrowheads="1"/>
          </p:cNvSpPr>
          <p:nvPr/>
        </p:nvSpPr>
        <p:spPr bwMode="auto">
          <a:xfrm>
            <a:off x="77788" y="-652463"/>
            <a:ext cx="150495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5381" name="Picture 21" descr="http://3.bp.blogspot.com/_GU3Aq37nIb0/S5FQ2XGGEYI/AAAAAAAADWE/UlZfv2-5NYk/s320/cientific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1437" y="1899269"/>
            <a:ext cx="1870643" cy="1673747"/>
          </a:xfrm>
          <a:prstGeom prst="rect">
            <a:avLst/>
          </a:prstGeom>
          <a:noFill/>
        </p:spPr>
      </p:pic>
      <p:pic>
        <p:nvPicPr>
          <p:cNvPr id="15385" name="Picture 25" descr="C:\Users\Valesca\Desktop\Sin título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437112"/>
            <a:ext cx="1771897" cy="1838582"/>
          </a:xfrm>
          <a:prstGeom prst="rect">
            <a:avLst/>
          </a:prstGeom>
          <a:noFill/>
        </p:spPr>
      </p:pic>
      <p:pic>
        <p:nvPicPr>
          <p:cNvPr id="15391" name="Picture 31" descr="http://dibujos.net/images/painted2/201040/668ff2f0c88132116a3892df6753b823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41689">
            <a:off x="1634396" y="4381539"/>
            <a:ext cx="974854" cy="753723"/>
          </a:xfrm>
          <a:prstGeom prst="rect">
            <a:avLst/>
          </a:prstGeom>
          <a:noFill/>
        </p:spPr>
      </p:pic>
      <p:sp>
        <p:nvSpPr>
          <p:cNvPr id="26" name="25 Llamada de nube"/>
          <p:cNvSpPr/>
          <p:nvPr/>
        </p:nvSpPr>
        <p:spPr>
          <a:xfrm>
            <a:off x="323528" y="548680"/>
            <a:ext cx="2448272" cy="3096344"/>
          </a:xfrm>
          <a:prstGeom prst="cloudCallout">
            <a:avLst>
              <a:gd name="adj1" fmla="val 12382"/>
              <a:gd name="adj2" fmla="val 73639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393" name="Picture 33" descr="http://imalbum.aufeminin.com/album/D20100728/692979_K14MGONSNYDCHMBZ6ENE3UU5TRZ5RH_fondo-mineros_H134132_L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BFAC1"/>
              </a:clrFrom>
              <a:clrTo>
                <a:srgbClr val="FBFAC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268760"/>
            <a:ext cx="1726671" cy="1295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4525963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S_tradnl" dirty="0" smtClean="0"/>
              <a:t>Cationes metálicos libres que son absorbidos a través de los </a:t>
            </a:r>
            <a:r>
              <a:rPr lang="es-ES_tradnl" dirty="0" smtClean="0">
                <a:solidFill>
                  <a:srgbClr val="FF0000"/>
                </a:solidFill>
              </a:rPr>
              <a:t>órganos respiratorios externos (agallas),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smtClean="0"/>
              <a:t>los cuales pasan directamente a la sangre.</a:t>
            </a:r>
            <a:endParaRPr lang="es-CL" dirty="0" smtClean="0"/>
          </a:p>
          <a:p>
            <a:pPr lvl="0" algn="just"/>
            <a:r>
              <a:rPr lang="es-ES_tradnl" dirty="0" smtClean="0"/>
              <a:t>Cationes metálicos libres que son adsorbidos por el </a:t>
            </a:r>
            <a:r>
              <a:rPr lang="es-ES_tradnl" dirty="0" smtClean="0">
                <a:solidFill>
                  <a:srgbClr val="FF0000"/>
                </a:solidFill>
              </a:rPr>
              <a:t>cuerpo y luego pasivamente difundidos al torrente sanguíneo.</a:t>
            </a:r>
            <a:endParaRPr lang="es-CL" dirty="0" smtClean="0">
              <a:solidFill>
                <a:srgbClr val="FF0000"/>
              </a:solidFill>
            </a:endParaRPr>
          </a:p>
          <a:p>
            <a:pPr lvl="0" algn="just"/>
            <a:r>
              <a:rPr lang="es-ES_tradnl" dirty="0" smtClean="0"/>
              <a:t>Metales que son </a:t>
            </a:r>
            <a:r>
              <a:rPr lang="es-ES_tradnl" dirty="0" smtClean="0">
                <a:solidFill>
                  <a:srgbClr val="FF0000"/>
                </a:solidFill>
              </a:rPr>
              <a:t>adquiridos durante la ingesta de organismos </a:t>
            </a:r>
            <a:r>
              <a:rPr lang="es-ES_tradnl" dirty="0" smtClean="0"/>
              <a:t>(otros peces, bivalvos, o algas) contaminados.</a:t>
            </a:r>
            <a:endParaRPr lang="es-CL" dirty="0" smtClean="0"/>
          </a:p>
          <a:p>
            <a:pPr lvl="0" algn="just"/>
            <a:r>
              <a:rPr lang="es-ES_tradnl" dirty="0" smtClean="0"/>
              <a:t>En el caso de las algas, el proceso ocurre por </a:t>
            </a:r>
            <a:r>
              <a:rPr lang="es-ES_tradnl" dirty="0" smtClean="0">
                <a:solidFill>
                  <a:srgbClr val="FF0000"/>
                </a:solidFill>
              </a:rPr>
              <a:t>absorción a través de las paredes celulares y difusión posterior.</a:t>
            </a:r>
            <a:endParaRPr lang="es-CL" dirty="0" smtClean="0">
              <a:solidFill>
                <a:srgbClr val="FF0000"/>
              </a:solidFill>
            </a:endParaRPr>
          </a:p>
          <a:p>
            <a:pPr algn="just"/>
            <a:r>
              <a:rPr lang="es-ES_tradnl" dirty="0" smtClean="0">
                <a:solidFill>
                  <a:srgbClr val="FFC000"/>
                </a:solidFill>
              </a:rPr>
              <a:t> </a:t>
            </a:r>
            <a:endParaRPr lang="es-CL" dirty="0" smtClean="0">
              <a:solidFill>
                <a:srgbClr val="FFC000"/>
              </a:solidFill>
            </a:endParaRP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s-ES_tradnl" dirty="0" smtClean="0"/>
              <a:t>Las vías de incorporación de los metales pesados a los </a:t>
            </a:r>
            <a:r>
              <a:rPr lang="es-ES_tradnl" sz="4900" dirty="0" smtClean="0"/>
              <a:t>organismos</a:t>
            </a:r>
            <a:r>
              <a:rPr lang="es-ES_tradnl" dirty="0" smtClean="0"/>
              <a:t> acuáticos son las siguientes: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03848" y="1268760"/>
            <a:ext cx="5688632" cy="4525963"/>
          </a:xfrm>
        </p:spPr>
        <p:txBody>
          <a:bodyPr>
            <a:normAutofit/>
          </a:bodyPr>
          <a:lstStyle/>
          <a:p>
            <a:pPr algn="just"/>
            <a:r>
              <a:rPr lang="es-ES_tradnl" b="1" dirty="0" smtClean="0">
                <a:solidFill>
                  <a:srgbClr val="00B0F0"/>
                </a:solidFill>
              </a:rPr>
              <a:t>El plomo </a:t>
            </a:r>
            <a:r>
              <a:rPr lang="es-ES_tradnl" dirty="0" smtClean="0"/>
              <a:t>se encuentra presente en un gran número de minerales, siendo la forma más común el </a:t>
            </a:r>
            <a:r>
              <a:rPr lang="es-ES_tradnl" dirty="0" smtClean="0">
                <a:solidFill>
                  <a:srgbClr val="FF0000"/>
                </a:solidFill>
              </a:rPr>
              <a:t>sulfuro de plomo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smtClean="0"/>
              <a:t>(galena: </a:t>
            </a:r>
            <a:r>
              <a:rPr lang="es-ES_tradnl" dirty="0" err="1" smtClean="0"/>
              <a:t>PbS</a:t>
            </a:r>
            <a:r>
              <a:rPr lang="es-ES_tradnl" dirty="0" smtClean="0"/>
              <a:t>). También son comunes, aunque en orden decreciente, la cerusita (PbCO</a:t>
            </a:r>
            <a:r>
              <a:rPr lang="es-ES_tradnl" baseline="-25000" dirty="0" smtClean="0"/>
              <a:t>3</a:t>
            </a:r>
            <a:r>
              <a:rPr lang="es-ES_tradnl" dirty="0" smtClean="0"/>
              <a:t>) y la anglesita (PbSO</a:t>
            </a:r>
            <a:r>
              <a:rPr lang="es-ES_tradnl" baseline="-25000" dirty="0" smtClean="0"/>
              <a:t>4</a:t>
            </a:r>
            <a:r>
              <a:rPr lang="es-ES_tradnl" dirty="0" smtClean="0"/>
              <a:t>).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Casos concretos</a:t>
            </a:r>
            <a:endParaRPr lang="es-CL" dirty="0"/>
          </a:p>
        </p:txBody>
      </p:sp>
      <p:pic>
        <p:nvPicPr>
          <p:cNvPr id="32770" name="Picture 2" descr="http://reformaminera.files.wordpress.com/2008/08/nic391osdeplo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27" y="1556792"/>
            <a:ext cx="3009721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Así, el principal riesgo relacionado con la minería del plomo no radica en la posible puesta en solución de este metal (precipita rápidamente como carbonato o sulfato), </a:t>
            </a:r>
            <a:r>
              <a:rPr lang="es-ES_tradnl" dirty="0" smtClean="0">
                <a:solidFill>
                  <a:srgbClr val="FF0000"/>
                </a:solidFill>
              </a:rPr>
              <a:t>sino en lo que concierne a los procesos metalúrgicos de las menas de plomo (fundiciones</a:t>
            </a:r>
            <a:r>
              <a:rPr lang="es-ES_tradnl" dirty="0" smtClean="0">
                <a:solidFill>
                  <a:srgbClr val="FFC000"/>
                </a:solidFill>
              </a:rPr>
              <a:t>). 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Cabe destacar que el problema con el plomo no es nuevo (ni siquiera de comienzos de la revolución industrial). Estudios en Suecia </a:t>
            </a:r>
            <a:r>
              <a:rPr lang="es-ES_tradnl" dirty="0" smtClean="0">
                <a:solidFill>
                  <a:srgbClr val="FF0000"/>
                </a:solidFill>
              </a:rPr>
              <a:t>revelan que por lo menos el 50 % de la contaminación en suelos del país fue depositada en períodos anteriores al año 1800</a:t>
            </a:r>
            <a:r>
              <a:rPr lang="es-ES_tradnl" dirty="0" smtClean="0">
                <a:solidFill>
                  <a:srgbClr val="FFC000"/>
                </a:solidFill>
              </a:rPr>
              <a:t>.</a:t>
            </a:r>
            <a:endParaRPr lang="es-CL" dirty="0" smtClean="0">
              <a:solidFill>
                <a:srgbClr val="FFC000"/>
              </a:solidFill>
            </a:endParaRP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634685"/>
            <a:ext cx="4392488" cy="3082347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El particulado de plomo relacionado </a:t>
            </a:r>
            <a:r>
              <a:rPr lang="es-ES_tradnl" dirty="0" smtClean="0">
                <a:solidFill>
                  <a:srgbClr val="FF0000"/>
                </a:solidFill>
              </a:rPr>
              <a:t>con problemas metalúrgicos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smtClean="0"/>
              <a:t>constituye el problema principal, pero existen otras fuentes que entrañan también una peligrosidad extrema. </a:t>
            </a:r>
          </a:p>
          <a:p>
            <a:pPr algn="just"/>
            <a:endParaRPr lang="es-CL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3933056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b="1" dirty="0" smtClean="0">
                <a:solidFill>
                  <a:srgbClr val="FF0000"/>
                </a:solidFill>
              </a:rPr>
              <a:t>En los años 90 se constató en la ciudad de Antofagasta, que habían niños que presentaban altos contenidos de plomo en sangre. La fuente del problema pudo ser determinada, y eran minerales y concentrados de plomo que se acumulaban sin protección en las instalaciones portuarias (pertenecientes a Bolivia), para su posterior envío.</a:t>
            </a:r>
            <a:endParaRPr lang="es-CL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s://encrypted-tbn2.gstatic.com/images?q=tbn:ANd9GcQD6nTOZ36GMAxbJtfC8maYNoGJoRBhR07rkvEF8QEsK49BEmQaJ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-25830"/>
            <a:ext cx="3635896" cy="3958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s.soychile.cl/alimentacion-y-vida-moderna/wp-content/uploads/sites/15/2014/07/plo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196752"/>
            <a:ext cx="6286500" cy="4018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152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60032" y="548681"/>
            <a:ext cx="3826768" cy="2736303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El particulado fino de plomo (10-100 </a:t>
            </a:r>
            <a:r>
              <a:rPr lang="es-ES_tradnl" dirty="0" err="1" smtClean="0"/>
              <a:t>μm</a:t>
            </a:r>
            <a:r>
              <a:rPr lang="es-ES_tradnl" dirty="0" smtClean="0"/>
              <a:t>) puede ser extremadamente peligroso por las siguientes razones:</a:t>
            </a:r>
          </a:p>
          <a:p>
            <a:pPr algn="just">
              <a:buNone/>
            </a:pPr>
            <a:endParaRPr lang="es-CL" dirty="0" smtClean="0"/>
          </a:p>
          <a:p>
            <a:endParaRPr lang="es-CL" dirty="0"/>
          </a:p>
        </p:txBody>
      </p:sp>
      <p:pic>
        <p:nvPicPr>
          <p:cNvPr id="51202" name="Picture 2" descr="http://www.pajareo.com/static/190250018_0de7c35bc0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464496" cy="3218157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043608" y="4005064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_tradnl" sz="2800" b="1" dirty="0" smtClean="0">
                <a:solidFill>
                  <a:srgbClr val="00B050"/>
                </a:solidFill>
              </a:rPr>
              <a:t>Se adhiere más fuertemente a la piel.</a:t>
            </a:r>
            <a:endParaRPr lang="es-CL" sz="2800" b="1" dirty="0" smtClean="0">
              <a:solidFill>
                <a:srgbClr val="00B050"/>
              </a:solidFill>
            </a:endParaRPr>
          </a:p>
          <a:p>
            <a:pPr lvl="0" algn="just"/>
            <a:r>
              <a:rPr lang="es-ES_tradnl" sz="2800" b="1" dirty="0" smtClean="0">
                <a:solidFill>
                  <a:srgbClr val="00B050"/>
                </a:solidFill>
              </a:rPr>
              <a:t>Es más soluble que el particulado grueso en el tracto gastrointestinal.</a:t>
            </a:r>
            <a:endParaRPr lang="es-CL" sz="2800" b="1" dirty="0" smtClean="0">
              <a:solidFill>
                <a:srgbClr val="00B050"/>
              </a:solidFill>
            </a:endParaRPr>
          </a:p>
          <a:p>
            <a:pPr lvl="0" algn="just"/>
            <a:r>
              <a:rPr lang="es-ES_tradnl" sz="2800" b="1" dirty="0" smtClean="0">
                <a:solidFill>
                  <a:srgbClr val="00B050"/>
                </a:solidFill>
              </a:rPr>
              <a:t>Es fácilmente absorbible a través del sistema respiratorio.</a:t>
            </a:r>
            <a:endParaRPr lang="es-CL" sz="2800" b="1" dirty="0" smtClean="0">
              <a:solidFill>
                <a:srgbClr val="00B050"/>
              </a:solidFill>
            </a:endParaRPr>
          </a:p>
          <a:p>
            <a:endParaRPr lang="es-CL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90872" y="778701"/>
            <a:ext cx="8229600" cy="5674635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El plomo es un metal </a:t>
            </a:r>
            <a:r>
              <a:rPr lang="es-ES_tradnl" dirty="0" smtClean="0">
                <a:solidFill>
                  <a:srgbClr val="FF0000"/>
                </a:solidFill>
              </a:rPr>
              <a:t>carente de valor biológico</a:t>
            </a:r>
            <a:r>
              <a:rPr lang="es-ES_tradnl" dirty="0" smtClean="0"/>
              <a:t>. Debido a su tamaño y carga, el plomo puede sustituir al calcio (Pb</a:t>
            </a:r>
            <a:r>
              <a:rPr lang="es-ES_tradnl" baseline="30000" dirty="0" smtClean="0"/>
              <a:t>2+</a:t>
            </a:r>
            <a:r>
              <a:rPr lang="es-ES_tradnl" dirty="0" smtClean="0"/>
              <a:t>: 0.84 Å; Ca</a:t>
            </a:r>
            <a:r>
              <a:rPr lang="es-ES_tradnl" baseline="30000" dirty="0" smtClean="0"/>
              <a:t>2+</a:t>
            </a:r>
            <a:r>
              <a:rPr lang="es-ES_tradnl" dirty="0" smtClean="0"/>
              <a:t>: 0.99 Å), y además de manera preferente, siendo su sitio de acumulación, los tejidos óseos. 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Esta situación es particularmente alarmante en los niños, que debido a su </a:t>
            </a:r>
            <a:r>
              <a:rPr lang="es-ES_tradnl" dirty="0" smtClean="0">
                <a:solidFill>
                  <a:srgbClr val="FF0000"/>
                </a:solidFill>
              </a:rPr>
              <a:t>crecimiento incorporan altas cantidades de calcio. </a:t>
            </a:r>
            <a:r>
              <a:rPr lang="es-ES_tradnl" dirty="0" smtClean="0"/>
              <a:t>Altas dosis de calcio hacen que el plomo sea </a:t>
            </a:r>
            <a:r>
              <a:rPr lang="es-ES_tradnl" i="1" dirty="0" smtClean="0"/>
              <a:t>"removido"</a:t>
            </a:r>
            <a:r>
              <a:rPr lang="es-ES_tradnl" dirty="0" smtClean="0"/>
              <a:t> de los tejidos óseos, y que pase a incorporarse al torrente sanguíneo. Una vez ahí puede inducir </a:t>
            </a:r>
            <a:r>
              <a:rPr lang="es-ES_tradnl" b="1" i="1" dirty="0" err="1" smtClean="0">
                <a:solidFill>
                  <a:schemeClr val="bg2">
                    <a:lumMod val="50000"/>
                  </a:schemeClr>
                </a:solidFill>
              </a:rPr>
              <a:t>nefrotoxicidad</a:t>
            </a:r>
            <a:r>
              <a:rPr lang="es-ES_tradnl" b="1" i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ES_tradnl" b="1" i="1" dirty="0" err="1" smtClean="0">
                <a:solidFill>
                  <a:schemeClr val="bg2">
                    <a:lumMod val="50000"/>
                  </a:schemeClr>
                </a:solidFill>
              </a:rPr>
              <a:t>neurotoxicidad</a:t>
            </a:r>
            <a:r>
              <a:rPr lang="es-ES_tradnl" b="1" i="1" dirty="0" smtClean="0">
                <a:solidFill>
                  <a:schemeClr val="bg2">
                    <a:lumMod val="50000"/>
                  </a:schemeClr>
                </a:solidFill>
              </a:rPr>
              <a:t>, e hipertensión</a:t>
            </a:r>
            <a:r>
              <a:rPr lang="es-ES_tradnl" dirty="0" smtClean="0"/>
              <a:t>.</a:t>
            </a:r>
          </a:p>
          <a:p>
            <a:pPr algn="just">
              <a:buNone/>
            </a:pPr>
            <a:r>
              <a:rPr lang="es-ES_tradnl" dirty="0" smtClean="0"/>
              <a:t>  </a:t>
            </a:r>
          </a:p>
          <a:p>
            <a:pPr algn="just">
              <a:buNone/>
            </a:pPr>
            <a:r>
              <a:rPr lang="es-ES_tradnl" dirty="0" smtClean="0"/>
              <a:t>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bvs.insp.mx/rsp/_files/Image/1998/JULIO%20-%20AGOSTO/jul-ago-1998_Picture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49739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51520" y="418661"/>
            <a:ext cx="8352928" cy="574664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dirty="0" smtClean="0"/>
              <a:t>Niveles de plomo en sangre de 0.48 </a:t>
            </a:r>
            <a:r>
              <a:rPr lang="es-ES_tradnl" dirty="0" err="1" smtClean="0"/>
              <a:t>μg</a:t>
            </a:r>
            <a:r>
              <a:rPr lang="es-ES_tradnl" dirty="0" smtClean="0"/>
              <a:t>/l pueden inducir en los niños:</a:t>
            </a:r>
          </a:p>
          <a:p>
            <a:pPr algn="just">
              <a:buNone/>
            </a:pPr>
            <a:endParaRPr lang="es-CL" dirty="0" smtClean="0"/>
          </a:p>
          <a:p>
            <a:pPr lvl="0" algn="just"/>
            <a:r>
              <a:rPr lang="es-ES_tradnl" b="1" dirty="0" smtClean="0">
                <a:solidFill>
                  <a:srgbClr val="00B050"/>
                </a:solidFill>
              </a:rPr>
              <a:t>Daño durante el desarrollo de los órganos del feto.</a:t>
            </a:r>
            <a:endParaRPr lang="es-CL" b="1" dirty="0" smtClean="0">
              <a:solidFill>
                <a:srgbClr val="00B050"/>
              </a:solidFill>
            </a:endParaRPr>
          </a:p>
          <a:p>
            <a:pPr lvl="0" algn="just"/>
            <a:r>
              <a:rPr lang="es-ES_tradnl" b="1" dirty="0" smtClean="0">
                <a:solidFill>
                  <a:srgbClr val="00B050"/>
                </a:solidFill>
              </a:rPr>
              <a:t>Daño en el sistema nervioso central.</a:t>
            </a:r>
            <a:endParaRPr lang="es-CL" b="1" dirty="0" smtClean="0">
              <a:solidFill>
                <a:srgbClr val="00B050"/>
              </a:solidFill>
            </a:endParaRPr>
          </a:p>
          <a:p>
            <a:pPr lvl="0" algn="just"/>
            <a:r>
              <a:rPr lang="es-ES_tradnl" b="1" dirty="0" smtClean="0">
                <a:solidFill>
                  <a:srgbClr val="00B050"/>
                </a:solidFill>
              </a:rPr>
              <a:t>Reducción de las habilidades mentales e iniciación de desordenes del comportamiento.</a:t>
            </a:r>
            <a:endParaRPr lang="es-CL" b="1" dirty="0" smtClean="0">
              <a:solidFill>
                <a:srgbClr val="00B050"/>
              </a:solidFill>
            </a:endParaRPr>
          </a:p>
          <a:p>
            <a:pPr lvl="0" algn="just"/>
            <a:r>
              <a:rPr lang="es-ES_tradnl" b="1" dirty="0" smtClean="0">
                <a:solidFill>
                  <a:srgbClr val="00B050"/>
                </a:solidFill>
              </a:rPr>
              <a:t>Daño en las funciones del calcio (anteriormente discutido).</a:t>
            </a:r>
            <a:endParaRPr lang="es-CL" b="1" dirty="0" smtClean="0">
              <a:solidFill>
                <a:srgbClr val="00B050"/>
              </a:solidFill>
            </a:endParaRPr>
          </a:p>
          <a:p>
            <a:pPr algn="just"/>
            <a:endParaRPr lang="es-CL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404664"/>
            <a:ext cx="5410944" cy="61926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dirty="0" smtClean="0"/>
              <a:t>    A su vez, niveles del orden de 1.2 </a:t>
            </a:r>
            <a:r>
              <a:rPr lang="es-ES_tradnl" dirty="0" err="1" smtClean="0"/>
              <a:t>μg</a:t>
            </a:r>
            <a:r>
              <a:rPr lang="es-ES_tradnl" dirty="0" smtClean="0"/>
              <a:t>/l pueden inducir:</a:t>
            </a:r>
          </a:p>
          <a:p>
            <a:pPr algn="just">
              <a:buNone/>
            </a:pPr>
            <a:endParaRPr lang="es-CL" dirty="0" smtClean="0"/>
          </a:p>
          <a:p>
            <a:pPr lvl="0" algn="just"/>
            <a:r>
              <a:rPr lang="es-ES_tradnl" b="1" dirty="0" smtClean="0">
                <a:solidFill>
                  <a:srgbClr val="00B050"/>
                </a:solidFill>
              </a:rPr>
              <a:t>Descenso del coeficiente intelectual (CI). Problemas de desarrollo cognitivo y del comportamiento.</a:t>
            </a:r>
            <a:endParaRPr lang="es-CL" b="1" dirty="0" smtClean="0">
              <a:solidFill>
                <a:srgbClr val="00B050"/>
              </a:solidFill>
            </a:endParaRPr>
          </a:p>
          <a:p>
            <a:pPr lvl="0" algn="just"/>
            <a:r>
              <a:rPr lang="es-ES_tradnl" b="1" dirty="0" smtClean="0">
                <a:solidFill>
                  <a:srgbClr val="00B050"/>
                </a:solidFill>
              </a:rPr>
              <a:t>Déficits neurológicos que pueden persistir hasta la adolescencia.</a:t>
            </a:r>
            <a:endParaRPr lang="es-CL" b="1" dirty="0" smtClean="0">
              <a:solidFill>
                <a:srgbClr val="00B050"/>
              </a:solidFill>
            </a:endParaRPr>
          </a:p>
          <a:p>
            <a:pPr lvl="0" algn="just"/>
            <a:r>
              <a:rPr lang="es-ES_tradnl" b="1" dirty="0" smtClean="0">
                <a:solidFill>
                  <a:srgbClr val="00B050"/>
                </a:solidFill>
              </a:rPr>
              <a:t>Elevación de los umbrales auditivos.</a:t>
            </a:r>
            <a:endParaRPr lang="es-CL" b="1" dirty="0" smtClean="0">
              <a:solidFill>
                <a:srgbClr val="00B050"/>
              </a:solidFill>
            </a:endParaRPr>
          </a:p>
          <a:p>
            <a:pPr lvl="0" algn="just"/>
            <a:r>
              <a:rPr lang="es-ES_tradnl" b="1" dirty="0" smtClean="0">
                <a:solidFill>
                  <a:srgbClr val="00B050"/>
                </a:solidFill>
              </a:rPr>
              <a:t>Peso reducido en recién nacidos. Desarrollo cognitivo temprano anormal.</a:t>
            </a:r>
            <a:endParaRPr lang="es-CL" b="1" dirty="0" smtClean="0">
              <a:solidFill>
                <a:srgbClr val="00B050"/>
              </a:solidFill>
            </a:endParaRPr>
          </a:p>
          <a:p>
            <a:pPr algn="just"/>
            <a:r>
              <a:rPr lang="es-ES_tradnl" dirty="0" smtClean="0"/>
              <a:t> </a:t>
            </a:r>
            <a:endParaRPr lang="es-CL" dirty="0" smtClean="0"/>
          </a:p>
          <a:p>
            <a:pPr algn="just"/>
            <a:endParaRPr lang="es-CL" dirty="0" smtClean="0"/>
          </a:p>
          <a:p>
            <a:endParaRPr lang="es-CL" dirty="0"/>
          </a:p>
        </p:txBody>
      </p:sp>
      <p:pic>
        <p:nvPicPr>
          <p:cNvPr id="29698" name="Picture 2" descr="http://www.perros.org/wp-content/uploads/2010/12/Envenenamiento-con-plomo-en-los-perros2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84784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_tradnl" dirty="0" smtClean="0"/>
          </a:p>
          <a:p>
            <a:r>
              <a:rPr lang="es-ES_tradnl" dirty="0" smtClean="0"/>
              <a:t>No podemos eliminarla</a:t>
            </a:r>
          </a:p>
          <a:p>
            <a:r>
              <a:rPr lang="es-ES_tradnl" dirty="0" smtClean="0"/>
              <a:t>Alternativa:</a:t>
            </a:r>
          </a:p>
          <a:p>
            <a:pPr>
              <a:buFont typeface="Wingdings" pitchFamily="2" charset="2"/>
              <a:buChar char="q"/>
            </a:pPr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55887" y="18864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La minería constituye un riesgo ambiental</a:t>
            </a:r>
            <a:endParaRPr lang="es-C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08720"/>
            <a:ext cx="31524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Señal de prohibido"/>
          <p:cNvSpPr/>
          <p:nvPr/>
        </p:nvSpPr>
        <p:spPr>
          <a:xfrm>
            <a:off x="971600" y="3348862"/>
            <a:ext cx="6840760" cy="3528392"/>
          </a:xfrm>
          <a:prstGeom prst="noSmoking">
            <a:avLst>
              <a:gd name="adj" fmla="val 579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Trasladar la minería a países más pobres</a:t>
            </a:r>
          </a:p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HIPOCRESIA AMBIENTAL</a:t>
            </a:r>
            <a:endParaRPr lang="es-CL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dirty="0" smtClean="0"/>
              <a:t>En adultos que trabajan en ambientes expuestos a la contaminación con plomo, el metal puede acumularse en los huesos, donde su vida media es superior a los 20 años. La osteoporosis, embarazo, o enfermedades crónicas pueden hacer que éste plomo se incorpore más rápidamente a la sangre. Los problemas relacionados con la sobreexposición al plomo en adultos incluyen:</a:t>
            </a:r>
          </a:p>
          <a:p>
            <a:pPr algn="just"/>
            <a:endParaRPr lang="es-CL" dirty="0" smtClean="0"/>
          </a:p>
          <a:p>
            <a:pPr lvl="0" algn="just"/>
            <a:r>
              <a:rPr lang="es-ES_tradnl" b="1" dirty="0" smtClean="0">
                <a:solidFill>
                  <a:srgbClr val="00B050"/>
                </a:solidFill>
              </a:rPr>
              <a:t>Daño en los riñones.</a:t>
            </a:r>
            <a:endParaRPr lang="es-CL" b="1" dirty="0" smtClean="0">
              <a:solidFill>
                <a:srgbClr val="00B050"/>
              </a:solidFill>
            </a:endParaRPr>
          </a:p>
          <a:p>
            <a:pPr lvl="0" algn="just"/>
            <a:r>
              <a:rPr lang="es-ES_tradnl" b="1" dirty="0" smtClean="0">
                <a:solidFill>
                  <a:srgbClr val="00B050"/>
                </a:solidFill>
              </a:rPr>
              <a:t>Daño en el tracto gastrointestinal.</a:t>
            </a:r>
            <a:endParaRPr lang="es-CL" b="1" dirty="0" smtClean="0">
              <a:solidFill>
                <a:srgbClr val="00B050"/>
              </a:solidFill>
            </a:endParaRPr>
          </a:p>
          <a:p>
            <a:pPr lvl="0" algn="just"/>
            <a:r>
              <a:rPr lang="es-ES_tradnl" b="1" dirty="0" smtClean="0">
                <a:solidFill>
                  <a:srgbClr val="00B050"/>
                </a:solidFill>
              </a:rPr>
              <a:t>Daño en el sistema reproductor.</a:t>
            </a:r>
            <a:endParaRPr lang="es-CL" b="1" dirty="0" smtClean="0">
              <a:solidFill>
                <a:srgbClr val="00B050"/>
              </a:solidFill>
            </a:endParaRPr>
          </a:p>
          <a:p>
            <a:pPr lvl="0" algn="just"/>
            <a:r>
              <a:rPr lang="es-ES_tradnl" b="1" dirty="0" smtClean="0">
                <a:solidFill>
                  <a:srgbClr val="00B050"/>
                </a:solidFill>
              </a:rPr>
              <a:t>Daño en los órganos productores de sangre</a:t>
            </a:r>
            <a:r>
              <a:rPr lang="es-ES_tradnl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s-CL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algn="just"/>
            <a:r>
              <a:rPr lang="es-ES_tradnl" b="1" dirty="0" smtClean="0">
                <a:solidFill>
                  <a:srgbClr val="00B0F0"/>
                </a:solidFill>
              </a:rPr>
              <a:t>Daños neurológicos.</a:t>
            </a:r>
            <a:endParaRPr lang="es-CL" b="1" dirty="0" smtClean="0">
              <a:solidFill>
                <a:srgbClr val="00B0F0"/>
              </a:solidFill>
            </a:endParaRPr>
          </a:p>
          <a:p>
            <a:pPr lvl="0" algn="just"/>
            <a:r>
              <a:rPr lang="es-ES_tradnl" b="1" dirty="0" smtClean="0">
                <a:solidFill>
                  <a:srgbClr val="00B0F0"/>
                </a:solidFill>
              </a:rPr>
              <a:t>Abortos.</a:t>
            </a:r>
            <a:endParaRPr lang="es-CL" b="1" dirty="0" smtClean="0">
              <a:solidFill>
                <a:srgbClr val="00B0F0"/>
              </a:solidFill>
            </a:endParaRP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54461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_tradnl" dirty="0" smtClean="0"/>
              <a:t>El arsénico se encuentra presente en más de </a:t>
            </a:r>
            <a:r>
              <a:rPr lang="es-ES_tradnl" b="1" dirty="0" smtClean="0">
                <a:solidFill>
                  <a:srgbClr val="FF0000"/>
                </a:solidFill>
              </a:rPr>
              <a:t>200 especies minerales</a:t>
            </a:r>
            <a:r>
              <a:rPr lang="es-ES_tradnl" dirty="0" smtClean="0"/>
              <a:t>, siendo la </a:t>
            </a:r>
            <a:r>
              <a:rPr lang="es-ES_tradnl" dirty="0" err="1" smtClean="0"/>
              <a:t>arsenopirita</a:t>
            </a:r>
            <a:r>
              <a:rPr lang="es-ES_tradnl" dirty="0" smtClean="0"/>
              <a:t> (</a:t>
            </a:r>
            <a:r>
              <a:rPr lang="es-ES_tradnl" dirty="0" err="1" smtClean="0"/>
              <a:t>FeAsS</a:t>
            </a:r>
            <a:r>
              <a:rPr lang="es-ES_tradnl" dirty="0" smtClean="0"/>
              <a:t>), la enargita (Cu</a:t>
            </a:r>
            <a:r>
              <a:rPr lang="es-ES_tradnl" baseline="-25000" dirty="0" smtClean="0"/>
              <a:t>3</a:t>
            </a:r>
            <a:r>
              <a:rPr lang="es-ES_tradnl" dirty="0" smtClean="0"/>
              <a:t>AsS</a:t>
            </a:r>
            <a:r>
              <a:rPr lang="es-ES_tradnl" baseline="-25000" dirty="0" smtClean="0"/>
              <a:t>4</a:t>
            </a:r>
            <a:r>
              <a:rPr lang="es-ES_tradnl" dirty="0" smtClean="0"/>
              <a:t>), y la </a:t>
            </a:r>
            <a:r>
              <a:rPr lang="es-ES_tradnl" dirty="0" err="1" smtClean="0"/>
              <a:t>tennantita</a:t>
            </a:r>
            <a:r>
              <a:rPr lang="es-ES_tradnl" dirty="0" smtClean="0"/>
              <a:t> (Cu</a:t>
            </a:r>
            <a:r>
              <a:rPr lang="es-ES_tradnl" baseline="-25000" dirty="0" smtClean="0"/>
              <a:t>12</a:t>
            </a:r>
            <a:r>
              <a:rPr lang="es-ES_tradnl" dirty="0" smtClean="0"/>
              <a:t>As</a:t>
            </a:r>
            <a:r>
              <a:rPr lang="es-ES_tradnl" baseline="-25000" dirty="0" smtClean="0"/>
              <a:t>4</a:t>
            </a:r>
            <a:r>
              <a:rPr lang="es-ES_tradnl" dirty="0" smtClean="0"/>
              <a:t>S</a:t>
            </a:r>
            <a:r>
              <a:rPr lang="es-ES_tradnl" baseline="-25000" dirty="0" smtClean="0"/>
              <a:t>13</a:t>
            </a:r>
            <a:r>
              <a:rPr lang="es-ES_tradnl" dirty="0" smtClean="0"/>
              <a:t>) las más comunes. 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La enargita lo es en los yacimientos de la cadena andina, donde constituye una mena principal de cobre (pórfidos cupríferos y </a:t>
            </a:r>
            <a:r>
              <a:rPr lang="es-ES_tradnl" dirty="0" err="1" smtClean="0"/>
              <a:t>epitermales</a:t>
            </a:r>
            <a:r>
              <a:rPr lang="es-ES_tradnl" dirty="0" smtClean="0"/>
              <a:t> de Au-Ag). </a:t>
            </a:r>
          </a:p>
          <a:p>
            <a:pPr algn="just"/>
            <a:endParaRPr lang="es-ES_tradnl" dirty="0" smtClean="0"/>
          </a:p>
          <a:p>
            <a:pPr algn="just"/>
            <a:r>
              <a:rPr lang="es-ES" dirty="0" smtClean="0"/>
              <a:t>la principal fuente de contaminación está relacionada, al igual que  en el caso de plomo, </a:t>
            </a:r>
            <a:r>
              <a:rPr lang="es-ES" b="1" dirty="0" smtClean="0">
                <a:solidFill>
                  <a:srgbClr val="FF0000"/>
                </a:solidFill>
              </a:rPr>
              <a:t>con el tratamiento metalúrgico de los minerales de arsénico.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En concreto, los procesos de fundición de concentrados de cobre, que incluyan la presencia de minerales </a:t>
            </a:r>
            <a:r>
              <a:rPr lang="es-ES" dirty="0" err="1" smtClean="0"/>
              <a:t>arseniacales</a:t>
            </a:r>
            <a:r>
              <a:rPr lang="es-ES" dirty="0" smtClean="0"/>
              <a:t>, </a:t>
            </a:r>
            <a:r>
              <a:rPr lang="es-ES" dirty="0" smtClean="0">
                <a:solidFill>
                  <a:srgbClr val="FF0000"/>
                </a:solidFill>
              </a:rPr>
              <a:t>pueden dar lugar a intensos problemas de contaminación por vía aérea (arsénico que escapa por las chimeneas).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 El arsénico que así escapa se deposita luego en los suelos del entorno de la fundición. </a:t>
            </a:r>
            <a:r>
              <a:rPr lang="es-ES" b="1" dirty="0" smtClean="0">
                <a:solidFill>
                  <a:srgbClr val="FF0000"/>
                </a:solidFill>
              </a:rPr>
              <a:t>Dependiendo del volumen de las emisiones y el régimen de vientos</a:t>
            </a:r>
            <a:r>
              <a:rPr lang="es-ES" dirty="0" smtClean="0">
                <a:solidFill>
                  <a:srgbClr val="FF0000"/>
                </a:solidFill>
              </a:rPr>
              <a:t>, </a:t>
            </a:r>
            <a:r>
              <a:rPr lang="es-ES" dirty="0" smtClean="0"/>
              <a:t>el problema puede extenderse por decenas de kilómetros y más. </a:t>
            </a:r>
            <a:endParaRPr lang="es-ES_tradnl" dirty="0" smtClean="0"/>
          </a:p>
          <a:p>
            <a:pPr algn="just"/>
            <a:endParaRPr lang="es-ES_tradnl" dirty="0" smtClean="0"/>
          </a:p>
          <a:p>
            <a:pPr algn="just"/>
            <a:endParaRPr lang="es-ES_tradnl" dirty="0" smtClean="0"/>
          </a:p>
          <a:p>
            <a:pPr algn="just"/>
            <a:endParaRPr lang="es-C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3106688" cy="1143000"/>
          </a:xfrm>
        </p:spPr>
        <p:txBody>
          <a:bodyPr>
            <a:normAutofit/>
          </a:bodyPr>
          <a:lstStyle/>
          <a:p>
            <a:r>
              <a:rPr lang="es-ES_tradnl" i="1" dirty="0" smtClean="0">
                <a:solidFill>
                  <a:srgbClr val="00B0F0"/>
                </a:solidFill>
              </a:rPr>
              <a:t>Arsénico</a:t>
            </a:r>
            <a:endParaRPr lang="es-CL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260649"/>
            <a:ext cx="8568952" cy="30243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Fundición de Chuquicamata (parte de los minerales de cobre tratados son </a:t>
            </a:r>
            <a:r>
              <a:rPr lang="es-ES" dirty="0" err="1" smtClean="0"/>
              <a:t>arseniacales</a:t>
            </a:r>
            <a:r>
              <a:rPr lang="es-ES" dirty="0" smtClean="0"/>
              <a:t>), con valores de 2340 (en 1994) y 1870 (en 1995) toneladas/año.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En la actualidad CODELCO (en todas sus divisiones) tiene que recuperar al menos una parte importante del arsénico que potencialmente sería emitido. En Chuquicamata el proceso se realiza en una planta </a:t>
            </a:r>
            <a:r>
              <a:rPr lang="es-ES" dirty="0" err="1" smtClean="0"/>
              <a:t>hidrometalúrgica</a:t>
            </a:r>
            <a:r>
              <a:rPr lang="es-ES" dirty="0" smtClean="0"/>
              <a:t> que recupera el cobre. A partir del 2003 las cifras de emisión no pueden exceder las 400 toneladas/año.</a:t>
            </a:r>
            <a:endParaRPr lang="es-CL" dirty="0"/>
          </a:p>
        </p:txBody>
      </p:sp>
      <p:pic>
        <p:nvPicPr>
          <p:cNvPr id="55298" name="Picture 2" descr="http://t0.gstatic.com/images?q=tbn:ANd9GcQKTr0KV6p15Ll48QkvEYgPEAGPfilrDebkd457BDpCqWPgtAg3t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12976"/>
            <a:ext cx="6624736" cy="3450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4474840" cy="568863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endParaRPr lang="es-CL" dirty="0" smtClean="0"/>
          </a:p>
          <a:p>
            <a:pPr algn="just"/>
            <a:r>
              <a:rPr lang="es-ES" dirty="0" smtClean="0"/>
              <a:t>El arsénico en los suelos puede ser </a:t>
            </a:r>
            <a:r>
              <a:rPr lang="es-ES" dirty="0" smtClean="0">
                <a:solidFill>
                  <a:srgbClr val="FF0000"/>
                </a:solidFill>
              </a:rPr>
              <a:t>disuelto y adsorbido/absorbido por las arcillas o la materia orgánica</a:t>
            </a:r>
            <a:r>
              <a:rPr lang="es-ES" dirty="0" smtClean="0">
                <a:solidFill>
                  <a:srgbClr val="FFC000"/>
                </a:solidFill>
              </a:rPr>
              <a:t>. </a:t>
            </a:r>
          </a:p>
          <a:p>
            <a:pPr algn="just">
              <a:buNone/>
            </a:pPr>
            <a:endParaRPr lang="es-CL" dirty="0" smtClean="0"/>
          </a:p>
          <a:p>
            <a:pPr algn="just"/>
            <a:r>
              <a:rPr lang="es-ES" dirty="0" smtClean="0"/>
              <a:t>Las formas solubles del arsénico son fuertemente tóxicas. La ingestión de grandes dosis lleva a problemas </a:t>
            </a:r>
            <a:r>
              <a:rPr lang="es-ES" b="1" dirty="0" smtClean="0">
                <a:solidFill>
                  <a:srgbClr val="FF0000"/>
                </a:solidFill>
              </a:rPr>
              <a:t>gastrointestinales, cardiovasculares, disfunciones del aparato nervioso, y finalmente a la muerte</a:t>
            </a:r>
            <a:r>
              <a:rPr lang="es-ES" b="1" dirty="0" smtClean="0">
                <a:solidFill>
                  <a:srgbClr val="FFC000"/>
                </a:solidFill>
              </a:rPr>
              <a:t>. </a:t>
            </a:r>
          </a:p>
          <a:p>
            <a:pPr algn="just"/>
            <a:endParaRPr lang="es-ES" b="1" dirty="0" smtClean="0">
              <a:solidFill>
                <a:srgbClr val="FFC000"/>
              </a:solidFill>
            </a:endParaRPr>
          </a:p>
          <a:p>
            <a:pPr algn="just"/>
            <a:endParaRPr lang="es-CL" dirty="0" smtClean="0"/>
          </a:p>
          <a:p>
            <a:pPr algn="just"/>
            <a:endParaRPr lang="es-CL" dirty="0"/>
          </a:p>
        </p:txBody>
      </p:sp>
      <p:pic>
        <p:nvPicPr>
          <p:cNvPr id="56322" name="Picture 2" descr="http://t0.gstatic.com/images?q=tbn:ANd9GcSZGo3SiuUlWJhW4Az_QOVPXSG2kSh2dOvxjklSjb0nR-e0SIyV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2736304" cy="2353221"/>
          </a:xfrm>
          <a:prstGeom prst="rect">
            <a:avLst/>
          </a:prstGeom>
          <a:noFill/>
        </p:spPr>
      </p:pic>
      <p:sp>
        <p:nvSpPr>
          <p:cNvPr id="56324" name="AutoShape 4" descr="data:image/jpg;base64,/9j/4AAQSkZJRgABAQAAAQABAAD/2wCEAAkGBhQSERUUEhQVFRUWGBQaGBgYGBcYGBUXFxYXGBcXFxcXHCYeGBwkGRQXHy8gIycpLCwsGB4xNTAqNSYrLCkBCQoKDgwOGg8PGiwkHyQqLCwtKiwsLCwpKSwsLCwsLCwpLCwsLC0sLCwsLCwsLCwsKSwsLCksLCwsLCwsKSwsLP/AABEIAMABBgMBIgACEQEDEQH/xAAbAAACAwEBAQAAAAAAAAAAAAAEBQIDBgABB//EAD4QAAEDAgQDBgUCBAYCAgMAAAEAAhEDIQQFEjFBUWEGEyJxgZEyobHB0ULwI1KC4RRicpKi8SQzssIHFRb/xAAaAQADAQEBAQAAAAAAAAAAAAABAgMEAAUG/8QAKBEAAgICAgIBAwQDAAAAAAAAAAECEQMhEjEEQSITUWEycZGxBaHw/9oADAMBAAIRAxEAPwD5eHOJknZTqYFxNmmOcW99lzqghM8uGuiREkPYIi8OkWPObQbbKkcrxppbL4oRnKmwDDZWXE8YBMNiYG9zb2lFCk0Nbp624jlfqicwqy6q8xILRfwPG99IsdoKnhqTqhFIg6g0aZixmSA4G7blHD5DU05dGufjrhUewzKKrngDU3XT/wDW15EOb+pl+t46lJcPlzji3h7YO8W2PlZeVqRAcCIP16hQ7L14xBB4iPZP5eJR+afZnx5W6hL0agYaFA4dMe7XVaMNJtaPUkwAI9T5ArAnZZqhNVpAboGuGnYFM67S4yb8PLoEK+h0XCsUV8M07FzZ5gEfL8K/AtDXU7xtJZJbvsfNW18OhcPiHUn6m+o4HoUU2J0behh7Sled0oq4d5EgVIIFvjECPKE3wOJbUphzdj8jxnyQ3aFlqZmNNSmT/u0z6a1WMtkuOxpSNr7fVJ6DBTxFVsWfFQfNr7cR8M+/BOMMQQPogO0NKDTqj9DodG+lwgx5EA/0pkcnTKcU7TiWWEPY4HqQQ4CecBxCWdtcsD6QqD4mwLl08iANp9k3x2D10pabiCDFpaTFuG5BCHxNQ1qHgltmkC5iwIbYiQnT40wPaEHZzFNw9VtN/h1tab/zbeX/AEmXatjngd0AS17HOn4QC1wBcSQA3w79VlHU3VnVHuadQ0taBIhznQBPS60bstDsJDnSPAKf+fSTqcRyiwnYRxJQy/FL7nY/k39izH4NtRlE1qnB1qdOWGQIMve1xGx6/NQwWSs0kUKjHnctMtqO6wbOPQErxzC6NRmBAHAAIerhxwsRt062WZtsulSIVHXUC9Na1X/E0nF0d/SALjxrU9tR5uaYBPGQeaSFy5MDZN5Q9RkqxxXkJgFFDD1HSxp8JFwYjykhWVcMTa4cGweECdhHxAj78k5wWH0N6ndEGi124BtHoqKNoRZq0K8ly/XLniG7aZs4jief91pqYhBYekGgAbBFMKrFUQyS5OwumUQHoamVe1VRJhIcvFAOXqNCnzXSxp4vP74JnlfeF4kBrCRMjqDtx2RNHAtZ8IV8orx1Wzzpf5OSknBC/FUyRuADVgh2wIAHxbgRzQ+DzNra5DQ4anAQ10t03kcz05KvH4EAzMC5JPU2ACCAgy1pbOziDAHtdZXijH3bPqYZ5ZEprSZrs1wfheD8TGsAF51fqMekHkSFiGU3it4LO35Xat3SrCoA6Z+OoYixFoPIG3uk2cYYtIrQQDq0m1zaWu4gRtPRL9SoODKZsPJrInv+xzkuZ6wA+zuI69OiZ42iIaRx1kjygD7+6wVTHBjmuB348PVbHA5wyth2O/U1zmu/qAcw+Rh4n/Kskrjv0S5XorNJVmimHdqmqyyopJgaoXV8OISvFYVPaogISoJTUSbBcgzTuXQ74Xf8Tz/fRaLM4qUnNG5FvOQR8wFl8Th+iKynNe78L5LOB4t/ISvWzh/leNkAjYx5jom1ag17YdsRBSDKmBuqDIkx0DvEPQyn1AyLqqYkkLMFUcWlh3aSwnnpsCepEH1Q+WUoDqZ/S5zY4hu7fSDHQgo0w2u6RAeAQeos4H/iqMY3u6veCJcILb8Jhwj2/wClSP3YrfoSZzlJZVGgw2HkNAAa2oW6QbXJvO24XjKUADgBA6D9lHua6o4k3PyUX4B/Bt1Kc+UrKQhxiCFyGrOV9XBVf5fog67HD4mkJA2WZdiA2swkwJ0uj+V/hcPYz6ILF09LnN5EhdTMuEbyPqvcweO9fy1O+qHsFFIKaZfgLanDyH3VWXYGYc7bgPym7nKqXslOXooIuphcQvAqoiWtRFMIZiIpp0KFMVwVDCrGqiFZcFyiCuRsBndS4vVJeoOqLXZ8xwshi6Tn2aATwHP3Sl+BquIGkjlJgW3gH7JnTxP8RobdxIAHUmEZjMJFiPhY4EED4ib7nruLrB5ElF9H1n+J5Sw8G+v6FuALmNBbqJEybhrmcRcX258Ezzaqare+eRHhOi41sEieVtIaUJUwrmgaRLQ1odd1zEkQ4yPRSquZoPeAtAANIbtMkEhxuRaTHVJJfUx8vZ68axyr1/39+zPYxoLCRtcgfyyUV2ezMUzDp0kFjwImCdTXCbamuEj1GxVGKxwe8ki7tWqAAOkQgcDu48Yt6rPx1TMs2lJtG8wmaEQ1xBB+F4uyoObTz5tNwd0xdWBCwPZyjWqOLWRo/XqAcz/abauov1W8w2DDQAPufmbqPCmUUrRTUw2rc+igcEAi6zQLi/7uhatQqhNguIpNI3KVV6JCZ1TJQzzKRvYfR7kmKLKoadnQBPAyY95K2uGfwKwr6UXG428+C1mX4wVGatrQRyI39OPqimK0GY9gDZnxA+Hz/EEqijl+s6nbnf8AAHBToMLpcbnh0HAL174tsqtutixQbg8I1osFY+gBvyS5mL0Acb80xZXDhMIRdjSQLVYOY5/jZLcbg5B48ALn7XTnEUpNohc2mOQNl3ejuNIxVbJix2toNhOnbxRbyuQl+DwPF0zyNoW7e0cuvqlOJy3UHOHkEElZzToSYF5JfIiHWHSEUXqHdkGHLx7lVGaXZMPUlS1yslOhC5iuYh2FEMKdCl7CrmlDgq1icVhNNcvWLxEBh6mM5KmpTqOFgpOxdNnwjUefBL8XmL3WmByFkkslkMfjKLuhjhcTSo16b6h+FzSQ0ybX+oWh7Tucw9/T8eHrmQdix0yWyNr3C+elnFbv/wDHfakUz/hq4DqLg4gETDt4jiDHyU1Le1aN0Lh+l0KGZ2S9upou4ajckjYyXfZWVqYc1wc5zYmwANwSLyQtnXo5ZWHeNY2Lx3Zc0uIufB08lm83y8yalIFzLNdMXdHiIHImVSLg9Q0bsU20+e0ZTFUmidJniSYt5AcVZkuWGvVIYCAI1H+Wfr5KePAcIIk+Xi8it9kGSihQa3iRLurjvPlt6KOS09iyjG9VX4IYDL2UWBjBYfM8yeJRurY7Tv0UMT4UHUry0j93vKhYaL8QbJXXqqWIqud9N+KGqMgXPspuQyiUmoqgQZ9Puqq9QcF5lDHGo4u+ERHUhT7Gqg4Ujpg78VLDYt1J2nhUgeRn8Sj2M6JZjv8A20o/naniwSRs8LUAZvBQFeoP3+VZBMclVVaCYBMjhzVX3sSqWgLGOJAibGfNM8FitLRPKUJSZAnguw9UbC90rdbGirGetzib7xur8LRLRCDbq4be6pxuMc2ALyfJLbWxuN6QXWcQSbLosBwlLalXaeJCZPdqbMxyT45WGcehfjsPquJt+7LNVMVpqd26xMlp/m5jzC24pjY8dvwst2ryIvYdPxAy08ZH5VFozZI8kUSpNekeUZ1q8FSzxYE8eh6pwFZGNhlMq4IWkiGFMgFrSiaTuSGDeW6IpOVEKFsK8UabpXIhPl+vgFCqCNwQiMuohzryIEzMXGysrs7x03nrt6LKM5UwFoV1DUCHNJBBBBHAhFtwOn4uXz4L1uGIMJqO5JjLAlrcQHAWLYMbS5kOIA4SSYWkxFMOLS+SHaS2m39V4vBBktIIIPCDdZfDUoI59ExwOakS10CoNOlzosWGwk/CbkcjxTPG5Rtejb4mVRbi9BjcCKtRr3hkyPDpEkRZ2oCJBEEW22T81bIDDYZrCSCSXQfF8QsJE8RqlSxNQBt7rPZbI1KWgTG4iLmwS04wyZi+3ofwVTisRqceXJKKuNc5wAExIP0UJOwrQ+OJBEmbn7boKviGcDJ/fNE0HvgDSBCGzF0RMTxUd3stqgOS54aOJ9hzWhw+FDQAOCV5dREyRcx6C9k9w1HfhKpRJsmKcpNmIIq0/wDW1PhSgLPZvV/iU4/nH5RXYH0avCPdMHZU4qu1hmLqGXYwvF+H0S/M3y4iUrlS0WjB3TL++D4A+Gbq5+G0yQUpwzIPRNqbZahyvspwUegrLsXYwrzjO834cELgKJaCf0zforK9Qaf4d5KrdJEqVtinPaRDZZbY+yDyvtCWva2obOcAOhB29VfjGValgNLRMuN1nxkofV3Ji5JttwELkrJTlXR9Gc4EaiYASbMcY6LAQdjxjyQD8e/u2A++824q7LXazLp3gflCc2nTKwjFx5dmRz7J3SarR1cNv6gpZHnswypvsHfY/lbjGUWX5wvnuf5R3btbB4Cdv5Ty8lXHk9MyZ8D/AFJGt1ckRSKx+S9odEMqmW8HcW+fRa3DvkTMjn0WuOzCwxhV1MoWm66va+8e6ohAikIFyvFB2HD/AIuC5E6zClwaS1p5TPArsCwFzxJ0iL9CvcU4ADVAIsY/UI49FTh8RYsDmhrhx+UFZ+hO0WYrE944NDZAtysi8NSLRz+yHwlNlF0uLDaLb9ZV1bHtY9zWjh5yeQhFHX6iEtPFaDXTxR1VKYc+GgkWMjiYs4H8rP5Zg6lVsgWBueA5evCFqqFRtKmG2BtMcSlnk49GzBjcn+COIrhgJhZ/H5s519hyROZY2TukeIdO3ssTyXo3/TrZ1eqeG6py2m9jvEJBPqo1KL2QLzx5K6niKo236CV1MX8jytWAp6pgJRRYaj9RB08PNSZTLyO8JP8AlggD2F0frAAHsNvJBRobkyWHBmOP2CdYdm1wSlmE0zG54mLo3vSBLQfWAqJaFvYbW2lZfMmTXpx/NPsCn38RzbwOIufskXi/xVPUBEuvPQpa+Qz6NJgyWgwCB5BAY/BEku3+SLfUcXiNhCPxDmaYJEwua5KvsUT47+5ncI5GmpEQrMPlgItYySvK9E8JkcFPg0UU0xrSBLIMien4QNDCGmdyQeAG3nIV7u8LBEqzFPNNrZuSq69+iW617E2ZYx5dp2b8o9EJiWNYyGuGp9rdf+09fUY6nrAiN1narm1K9OJHiEnpE/ZdFb/cnkdR0ugLFUMUwSXamGNogebYsicrzgWBs75FaLRII+fNZzNslB8dCJG7Wke7Y+ivmwqSJ+PnS0xjia+rbigsTgtbHNdeRskpzosiRbY8wecdUwp9pqZb8Q+n1WHhOHqz0HlxzVNmQxWGNNxa7cfMc0wyXP3UTDpczly6j8IbNsYKlSRt9UEvQi3VniTStpH0zDYkPAc27Txn5ItoXzjKc5fQda7Tu3gfLkVtsBje98dN408WxccwVoi7ItUNWOfMACOa5e0n2XJxbPnDKYeC4uAEHSPJQr4kbMaY4zckpll9Omxjv1QblwgC2w4pfTbBOqwMuEcxsOiznJ7LtBazaS4e1yb+iNqEsZLGgFt5JvEKGsOuwAnTcC/ndTrV3OptJHhgBwAkiPoiL7Nrl1VjMLTDTOpocTzcR4ievDolWNxkys1QzWpS8LX6m3MOEwOnJU4nMnlxvA6CFgniySltnr4/JxxglQyrVfcp5l2BYymHwHl4EE/p5gD7rG0SXEbkmPUlb11IspsaRsABE+s8rp/pqK/IqzSm/shRiMONUwvGNHAIupVaTpm/IqlrLqT7Koi2ynQpzc8Nh+VCq+DtPRE0iNk0QM8wbHa77HgmDnQNrIKliIcfJXPqmLo2BdhTK402SDHuPfUgN9YV7MzaPDuUOZdiqQg2MkkRYD8wik2wyeh5WqFh2Ebkg7Kurhy8y24PHlCs7ouDg8AjxC8dUq7MYl+p7SZaDHWYPysi0phU3AdU6jmHw35ozFuaCCdyNkqOO0uIJHRE0tFZgdNwP3KCv0Nr2Wvx/dtbp4z6Gd1N1Q1WjWNlS+m3uzPBK29oqbSGh83iOnMrqbew8lFa7+42rlrGwOPzWbzJxFRjmCTPwjjNoWlrYXW3UEozLCGkQeIII9Lpo2mJkpxM5VpV6zz49UbgmAOkbT5L3/8Anq7DIE8i1wt9FtaWHpPYCKegO8XQkjdKsZ2eqFmltcxB4bngCd4haOzKslaVJCl2Dc+m9tXuzUIsQ5usxcTFjcDdY4ra5V2fcw66ljMaRBseJKx2IYQ9wIghzrcrrieSr0VLl6vCuJnIvLsxfRfqYfMcCORQi5ccfRMnztlZssOlwiWnh5dFy+etdGy5U+oJwGdSh3QIPxBwPmrKzjVjSNVrnaDG0qFaq1zg7QOUXMuPFM/8IGU2kecTI6+SQQW0sQ6nTMW1Hh0sjDju8p6SAHOiSNiALSh6NcNDgHTMxP6eavFJndtIElxIN5635LrDQFgqBddyrqi6ZmGU4Fp+QSoEuSsoaLsXlve1tRFqcH14fQn0W2xrOWwSjsbh20cMHEjVU8UcY2FvIfNE4zMGkGCJUJvZtxR0KMfR1GRYjY8lFtCvRotq1WEsf8PPzI4AgyF5icWG0zzWgq44VMupNDgXWHlAdAM8hA9EiVq2PJ06Rm8JXlup27j7Cdrq6pjGjjH0RYyVoa2bkxdZntDgSwBwJgu07p+K6FlJ9mjw7hOroPndKc8zpwBaBB6GRHnwsmGUZe3udTmgknjeIjnxVOe4BndvIABAn68kaSdAbdWS7LYCGCo43cfkPop5k/8A8iiQY8R+6syTEl1FohwgbiL+5S7M6ZFVjy4locReLSDG3muk9jRWjS4iuGtmT6m23mlnZJgc+sbTqHz/AOyoY7EAUp32+g/uh+wuJGqo3iYPnwhCMtjziklRpcVljJMASQfRZrIwWYsskw+YHUTf5LS4ukQ6b9Yus1l7gcfTPV30IXQe+jpo1GKqgDQ5tiI6SdpWNo5eTiNIA1NDnAESHFpBg+YlbzF4dpF7kf2hZWpXFLFseRaSD/UNP3TbsV1x0aTK64dRBAjcREQZ2+3ol2dYkFoHEbo3F/w3gg+GoJ6SN/lCWZrRb/MZ5D9ldJnQpqwvs1mrO50PkFpImJEG4nkmdXDzdml3l+FjsqrBlaL+IRfpdaamYEt34eSeO0ZZqnsFzPBd40geFwu03sfuF85z7CvZWcXt0l1+YPUHiJX1h1cPG11lu12Wh9Ev2dTuOom4TIRo+eriFN9PkoBEU8XLiuC445cuhcuONDSdeWggwIFpJi90TRhjbAkGCRMgzuL7JbTpmpUGkabX5DqE7w2RueJqukewsuJ8bF7stb3rw7aJaLjfb2RmGwrWg+Hcz/dHVhTY3hA4nb0SLGY91Q6WeFvEm0+anybeinGlZTiqut2htxxI49PJdhqRqvYwCJLWgDqY+6qE3DT4fqm3ZTDziqXGCXf7Wkj5wm9Bjt0fQcXRDAGsAhoAHoIH0WQzqJktg8x/a61+JqwCshnVULNJnoxiLC8ubcp3kdcupinHwvJB6OAkehHzSDgtB2coy2RHxEfIK7SUaMUZOWS2NczcR0Fllc/qzSaDvrB/5fhafH0AWmQT5iVna+Wd7raAZYw1AOZa5s/8S5T9mh9GgwYHcNHIAwEpzvEeE+AjVYcZ6WTjK6Q7m1vb7pbmdGHNJJJaQRMcDKLSsK6KsmrhmHEnYx7lB5xUDm6Qbl7Tx5hPq2BaKz2tA0nS6212gpXnuEDBIFwQR6GUk3THguSsrzigW0YJvCh2ZphhD4gkOHndpB+quz6uHMBGxaI84RmGpQ5giA1on1gCfYro9SDkVSin7DquOsbE+f4SvIRqqV3xdgBH+6THo1HYikYsVT2WH8XENdxDP/t+U0HclYMyUY6HFWoXEO6LLZ5UIeHADwkEciR5p/hqstEzYC1oSLPq7Y2IQ0c0+j2hnLq7HtI8LHtNM8gbFp9CUeKJ02A23QueH/B09DacioAWvERMXDuo26hToZsO7km2/oQnzKmn6B4zuLQsLYqskkeIX5SYn5rU0sTpEPIHXYHqFjsdiSSHAcZHoV9AzPLm1GDUJFiCux3VEfIS5AVTFNYwuJEfv3WMzzOatRrm6C1h5tMkTxPDZa9p/SUo7UvLMO6B8UN8pO6sQTSRhYVb6fEeyslcExIHIXiIeyR1VEJRjly5cuONZhq9KkYaSTG8HhyVNbOXz4R73+SGa69m/dSxRbPhn14HiAk4/cPMprBzoNQk9NvkvHGRAEAfNWtbKtbTCdRF5FDKS0fYvC/x3u20sPzIH5SVjFq+x1ERVPRo+pQnqI+Lc0WZlVe0G4KyeKxJc6Dz+QWozWpAPqsqxkvKyQXKVHoZfjC0eOpnjZaXsm/wuHIg+4/skvdiLp72WADn/wCkH2P91ryL4nn4n8xtmGyVZcwHE0wdnEg+rTw8wEbmGLAkSl2RuDsZR5a7/wC1yzqXyRulH4sYZa3SxzT+lzgfQx9kuzp9pHBNMSwtr1WGROk9ZLRPzlIc5wTgCQT7rpghtDHIRW0h9YO0mAwmBIjlvHUqnOmmpUawfqcB+VoaZbUoUon4GEdIASvMa9LDfxKrvFfSBBcf9LfuUzwttfYEfIik/uL8dgg0spm3EzsGtgm6B/8A3GqvTY0HQXXJ3eS0gE8hyHqqMyzB9UmpVbYAllHfSP56vysf+xshod7W1kmWFh8739724WTfTUIuMRfqSySjKZoKxdp8kB2exxbiSTs4QfcLQ4uidAHRZjAsArkG0i3v/ZSxfqRp8iPxZpcLTtHIH6lJs8w+pt+Eo2njdJLReJ+d0lzfFm/IpfY3qzZvwjcVhGtf+prf6XAWPRZTBUHS5j4lh0mIhwAsbWuFt8iZFGkYs+nTnz0i/qlGZZf3WIcY8NQSPNvp15rRl/R/sx4HWX9zMZhhYBWuynMXHD0tVxoaJHS32Wezakb2hOuy7owzePxe2opMTttFfKjxSZc6nO6SdpaT3UixoBEEuJOwbeBzKeVnrP8AabEHRpBgGJ5m9gPnKsYkYd9Nc1FvpyhnsREIwvHsnbdehy9TABYXK9zZXLqOsfYehEBTNAXKsZb1UsSQQB80xMWufB/d0XTqNI3Cp0TaPVQdT0mFwQzQbbLUdlrCoP8ASYHHcfdZjB1SLOuExwmOdTfLOHA7EHgUk03FpFMclGSbDc8qxM7JHTw506tpunGPxAqES2J5HigwyN7t5GyhhxyT5SNXk54yiowKaVM8fRNcjMVfNpH3+yXVhHiAgckXkxPfNI4yB1kFXmvizJjfyQbm9LUqOybIx1MRvrjzDSfsmGMo9Fnng980NJBvBBj9J4rCn8keq4WqN32ipt78G0wQRxs6Rb1Pss/mdLwmVXlpaKxaI8Qa4Xk7SWk87n2ROausUcrVlMeNxVCF/aipToto0zDhIsJMXvqNhvy4JTWDyW1XPa57rCCJbBj080awgMq+IguLRGmdQEn4v0xPzTfLuyjqhaX6NDANhBdb9XMj7LancV+xlcYwbb/JmO7Dqrg7wAcC+ePE8bpl2bqMOMIpwAWEGeJkRp8zHzVeY5Ex2KeydOkNIEfEAYOx32ujMpp0m5gwUi0Q1wI5OA/TzJFvdVjBL+DHPI5GqxclhXzrOsQWVmwbh0/v3W0zgva7wvIaQQW8Cdw7z3CwvaKlpLCTcz9QsEMUoy29G7L5MZ46S2bDANDxr/mSztBSABhG9kMX3mHdza8j0IBH3Qmc0S4wLk2HmVOUqk1+TTCN40/wfQcooxhqPSnT/wDiFZjMGKrdJs5pkGNiiMFh9DGt5NaPYAfZTrN/UOG/ktno8m92fOu0GLa0llQd24b8Z6tiZ8kgyntFUo1PAJY4jwi52IEE9TdfTe0OUU8QzTUH+k8QVhGZTTwbi+tqkE6TBIPARYeKEceOEE67HyZZ5KUh/RxrKviafMcReLjzWZ7VO/itH+X7lL6GKqOfUrtMBsEjbUAdj1jmrc7q6qsji1h9xP3TSVErAmLqlOV6xqklAB1aSqaj3slB1aMXRTOIuavF610rxMKaOs/hwCgWSrsPhreJEMwIvBOyIBeeQRVDCBwj1niqXRJgK2jW0lcAG7vxECUS1jhudv3ClS3lWmqNiFxzKWYs8QDCuGK1G/svG4dpMbKTaAnmgArqN8U79FdgapY9ruRafY/hXPpDYKDmnYo9oK1s0+MIIJGx4rK4rDuNQ6QDAJM7QRH3+SlSzKowFrTbkYIHktL2c7O/4im59RzmDVHhjxQPoJ+axLDKMrdUerHyYSVbMxSpt1awKgeI0gmeF3agbxyi4N0/pYDEYmAymNIsXvlocBxAiRZanKezVOjVsC+W7ugwd5FoHFaJjLKzipdoSfkU/h/JgH9lGUMO558T9WrjpbDrgAnkIk3Td8aBp4jh5JrVoa6NRp4OePnI+RSDKpgsO4KtExybb2fP+3GDdTrh4ka2xI487jf1+aXZJSfSqUq5B0l8TuTMj57SvpHarBDSyrpB7s3sCSwiHC/Qzx2XzvPM97waKdmcbb3sRy2BV1K0qRKjbdoHtFPvDs29r+y+aZlizVEn9JgeV1vstxwxOE0n4g0gjyFonhBF+qwz8LaAZDmh3leDPrKzTVMvBcloL7P499BpNMBxdEg9Om62XZZjq1XvKtOAILZn4ucHdfNqVM6omD5x7Le5V2gdhmN794fIsADr9+PqouEW+TReGSXB40fQ2DqrQsTR7YVq7w2hTH9Vz5mDAWmwDq8fxe6/p1T+E9piSwygvkWVhw4JPnWVtq03NcAZBiwkdRYp89iUY7HBrtxBaIHM6w0x7hddCRi3o+X4us53/jBrWQYeQCAQL6o4WEqvG30EGR3bb84kfZOO0bHtrPDIFN8Fz4FhcET1iEgLva8cLSdvWVR72IzqVyrC2D0UKe9la1KKcvHU5CkCpInC+rhrrke6mCuQOP/Z"/>
          <p:cNvSpPr>
            <a:spLocks noChangeAspect="1" noChangeArrowheads="1"/>
          </p:cNvSpPr>
          <p:nvPr/>
        </p:nvSpPr>
        <p:spPr bwMode="auto">
          <a:xfrm>
            <a:off x="77788" y="-911225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6326" name="AutoShape 6" descr="data:image/jpg;base64,/9j/4AAQSkZJRgABAQAAAQABAAD/2wCEAAkGBhQSERUUEhQVFRUWGBQaGBgYGBcYGBUXFxYXGBcXFxcXHCYeGBwkGRQXHy8gIycpLCwsGB4xNTAqNSYrLCkBCQoKDgwOGg8PGiwkHyQqLCwtKiwsLCwpKSwsLCwsLCwpLCwsLC0sLCwsLCwsLCwsKSwsLCksLCwsLCwsKSwsLP/AABEIAMABBgMBIgACEQEDEQH/xAAbAAACAwEBAQAAAAAAAAAAAAAEBQIDBgABB//EAD4QAAEDAgQDBgUCBAYCAgMAAAEAAhEDIQQFEjFBUWEGEyJxgZEyobHB0ULwI1KC4RRicpKi8SQzssIHFRb/xAAaAQADAQEBAQAAAAAAAAAAAAABAgMEAAUG/8QAKBEAAgICAgIBAwQDAAAAAAAAAAECEQMhEjEEQSITUWEycZGxBaHw/9oADAMBAAIRAxEAPwD5eHOJknZTqYFxNmmOcW99lzqghM8uGuiREkPYIi8OkWPObQbbKkcrxppbL4oRnKmwDDZWXE8YBMNiYG9zb2lFCk0Nbp624jlfqicwqy6q8xILRfwPG99IsdoKnhqTqhFIg6g0aZixmSA4G7blHD5DU05dGufjrhUewzKKrngDU3XT/wDW15EOb+pl+t46lJcPlzji3h7YO8W2PlZeVqRAcCIP16hQ7L14xBB4iPZP5eJR+afZnx5W6hL0agYaFA4dMe7XVaMNJtaPUkwAI9T5ArAnZZqhNVpAboGuGnYFM67S4yb8PLoEK+h0XCsUV8M07FzZ5gEfL8K/AtDXU7xtJZJbvsfNW18OhcPiHUn6m+o4HoUU2J0behh7Sled0oq4d5EgVIIFvjECPKE3wOJbUphzdj8jxnyQ3aFlqZmNNSmT/u0z6a1WMtkuOxpSNr7fVJ6DBTxFVsWfFQfNr7cR8M+/BOMMQQPogO0NKDTqj9DodG+lwgx5EA/0pkcnTKcU7TiWWEPY4HqQQ4CecBxCWdtcsD6QqD4mwLl08iANp9k3x2D10pabiCDFpaTFuG5BCHxNQ1qHgltmkC5iwIbYiQnT40wPaEHZzFNw9VtN/h1tab/zbeX/AEmXatjngd0AS17HOn4QC1wBcSQA3w79VlHU3VnVHuadQ0taBIhznQBPS60bstDsJDnSPAKf+fSTqcRyiwnYRxJQy/FL7nY/k39izH4NtRlE1qnB1qdOWGQIMve1xGx6/NQwWSs0kUKjHnctMtqO6wbOPQErxzC6NRmBAHAAIerhxwsRt062WZtsulSIVHXUC9Na1X/E0nF0d/SALjxrU9tR5uaYBPGQeaSFy5MDZN5Q9RkqxxXkJgFFDD1HSxp8JFwYjykhWVcMTa4cGweECdhHxAj78k5wWH0N6ndEGi124BtHoqKNoRZq0K8ly/XLniG7aZs4jief91pqYhBYekGgAbBFMKrFUQyS5OwumUQHoamVe1VRJhIcvFAOXqNCnzXSxp4vP74JnlfeF4kBrCRMjqDtx2RNHAtZ8IV8orx1Wzzpf5OSknBC/FUyRuADVgh2wIAHxbgRzQ+DzNra5DQ4anAQ10t03kcz05KvH4EAzMC5JPU2ACCAgy1pbOziDAHtdZXijH3bPqYZ5ZEprSZrs1wfheD8TGsAF51fqMekHkSFiGU3it4LO35Xat3SrCoA6Z+OoYixFoPIG3uk2cYYtIrQQDq0m1zaWu4gRtPRL9SoODKZsPJrInv+xzkuZ6wA+zuI69OiZ42iIaRx1kjygD7+6wVTHBjmuB348PVbHA5wyth2O/U1zmu/qAcw+Rh4n/Kskrjv0S5XorNJVmimHdqmqyyopJgaoXV8OISvFYVPaogISoJTUSbBcgzTuXQ74Xf8Tz/fRaLM4qUnNG5FvOQR8wFl8Th+iKynNe78L5LOB4t/ISvWzh/leNkAjYx5jom1ag17YdsRBSDKmBuqDIkx0DvEPQyn1AyLqqYkkLMFUcWlh3aSwnnpsCepEH1Q+WUoDqZ/S5zY4hu7fSDHQgo0w2u6RAeAQeos4H/iqMY3u6veCJcILb8Jhwj2/wClSP3YrfoSZzlJZVGgw2HkNAAa2oW6QbXJvO24XjKUADgBA6D9lHua6o4k3PyUX4B/Bt1Kc+UrKQhxiCFyGrOV9XBVf5fog67HD4mkJA2WZdiA2swkwJ0uj+V/hcPYz6ILF09LnN5EhdTMuEbyPqvcweO9fy1O+qHsFFIKaZfgLanDyH3VWXYGYc7bgPym7nKqXslOXooIuphcQvAqoiWtRFMIZiIpp0KFMVwVDCrGqiFZcFyiCuRsBndS4vVJeoOqLXZ8xwshi6Tn2aATwHP3Sl+BquIGkjlJgW3gH7JnTxP8RobdxIAHUmEZjMJFiPhY4EED4ib7nruLrB5ElF9H1n+J5Sw8G+v6FuALmNBbqJEybhrmcRcX258Ezzaqare+eRHhOi41sEieVtIaUJUwrmgaRLQ1odd1zEkQ4yPRSquZoPeAtAANIbtMkEhxuRaTHVJJfUx8vZ68axyr1/39+zPYxoLCRtcgfyyUV2ezMUzDp0kFjwImCdTXCbamuEj1GxVGKxwe8ki7tWqAAOkQgcDu48Yt6rPx1TMs2lJtG8wmaEQ1xBB+F4uyoObTz5tNwd0xdWBCwPZyjWqOLWRo/XqAcz/abauov1W8w2DDQAPufmbqPCmUUrRTUw2rc+igcEAi6zQLi/7uhatQqhNguIpNI3KVV6JCZ1TJQzzKRvYfR7kmKLKoadnQBPAyY95K2uGfwKwr6UXG428+C1mX4wVGatrQRyI39OPqimK0GY9gDZnxA+Hz/EEqijl+s6nbnf8AAHBToMLpcbnh0HAL174tsqtutixQbg8I1osFY+gBvyS5mL0Acb80xZXDhMIRdjSQLVYOY5/jZLcbg5B48ALn7XTnEUpNohc2mOQNl3ejuNIxVbJix2toNhOnbxRbyuQl+DwPF0zyNoW7e0cuvqlOJy3UHOHkEElZzToSYF5JfIiHWHSEUXqHdkGHLx7lVGaXZMPUlS1yslOhC5iuYh2FEMKdCl7CrmlDgq1icVhNNcvWLxEBh6mM5KmpTqOFgpOxdNnwjUefBL8XmL3WmByFkkslkMfjKLuhjhcTSo16b6h+FzSQ0ybX+oWh7Tucw9/T8eHrmQdix0yWyNr3C+elnFbv/wDHfakUz/hq4DqLg4gETDt4jiDHyU1Le1aN0Lh+l0KGZ2S9upou4ajckjYyXfZWVqYc1wc5zYmwANwSLyQtnXo5ZWHeNY2Lx3Zc0uIufB08lm83y8yalIFzLNdMXdHiIHImVSLg9Q0bsU20+e0ZTFUmidJniSYt5AcVZkuWGvVIYCAI1H+Wfr5KePAcIIk+Xi8it9kGSihQa3iRLurjvPlt6KOS09iyjG9VX4IYDL2UWBjBYfM8yeJRurY7Tv0UMT4UHUry0j93vKhYaL8QbJXXqqWIqud9N+KGqMgXPspuQyiUmoqgQZ9Puqq9QcF5lDHGo4u+ERHUhT7Gqg4Ujpg78VLDYt1J2nhUgeRn8Sj2M6JZjv8A20o/naniwSRs8LUAZvBQFeoP3+VZBMclVVaCYBMjhzVX3sSqWgLGOJAibGfNM8FitLRPKUJSZAnguw9UbC90rdbGirGetzib7xur8LRLRCDbq4be6pxuMc2ALyfJLbWxuN6QXWcQSbLosBwlLalXaeJCZPdqbMxyT45WGcehfjsPquJt+7LNVMVpqd26xMlp/m5jzC24pjY8dvwst2ryIvYdPxAy08ZH5VFozZI8kUSpNekeUZ1q8FSzxYE8eh6pwFZGNhlMq4IWkiGFMgFrSiaTuSGDeW6IpOVEKFsK8UabpXIhPl+vgFCqCNwQiMuohzryIEzMXGysrs7x03nrt6LKM5UwFoV1DUCHNJBBBBHAhFtwOn4uXz4L1uGIMJqO5JjLAlrcQHAWLYMbS5kOIA4SSYWkxFMOLS+SHaS2m39V4vBBktIIIPCDdZfDUoI59ExwOakS10CoNOlzosWGwk/CbkcjxTPG5Rtejb4mVRbi9BjcCKtRr3hkyPDpEkRZ2oCJBEEW22T81bIDDYZrCSCSXQfF8QsJE8RqlSxNQBt7rPZbI1KWgTG4iLmwS04wyZi+3ofwVTisRqceXJKKuNc5wAExIP0UJOwrQ+OJBEmbn7boKviGcDJ/fNE0HvgDSBCGzF0RMTxUd3stqgOS54aOJ9hzWhw+FDQAOCV5dREyRcx6C9k9w1HfhKpRJsmKcpNmIIq0/wDW1PhSgLPZvV/iU4/nH5RXYH0avCPdMHZU4qu1hmLqGXYwvF+H0S/M3y4iUrlS0WjB3TL++D4A+Gbq5+G0yQUpwzIPRNqbZahyvspwUegrLsXYwrzjO834cELgKJaCf0zforK9Qaf4d5KrdJEqVtinPaRDZZbY+yDyvtCWva2obOcAOhB29VfjGValgNLRMuN1nxkofV3Ji5JttwELkrJTlXR9Gc4EaiYASbMcY6LAQdjxjyQD8e/u2A++824q7LXazLp3gflCc2nTKwjFx5dmRz7J3SarR1cNv6gpZHnswypvsHfY/lbjGUWX5wvnuf5R3btbB4Cdv5Ty8lXHk9MyZ8D/AFJGt1ckRSKx+S9odEMqmW8HcW+fRa3DvkTMjn0WuOzCwxhV1MoWm66va+8e6ohAikIFyvFB2HD/AIuC5E6zClwaS1p5TPArsCwFzxJ0iL9CvcU4ADVAIsY/UI49FTh8RYsDmhrhx+UFZ+hO0WYrE944NDZAtysi8NSLRz+yHwlNlF0uLDaLb9ZV1bHtY9zWjh5yeQhFHX6iEtPFaDXTxR1VKYc+GgkWMjiYs4H8rP5Zg6lVsgWBueA5evCFqqFRtKmG2BtMcSlnk49GzBjcn+COIrhgJhZ/H5s519hyROZY2TukeIdO3ssTyXo3/TrZ1eqeG6py2m9jvEJBPqo1KL2QLzx5K6niKo236CV1MX8jytWAp6pgJRRYaj9RB08PNSZTLyO8JP8AlggD2F0frAAHsNvJBRobkyWHBmOP2CdYdm1wSlmE0zG54mLo3vSBLQfWAqJaFvYbW2lZfMmTXpx/NPsCn38RzbwOIufskXi/xVPUBEuvPQpa+Qz6NJgyWgwCB5BAY/BEku3+SLfUcXiNhCPxDmaYJEwua5KvsUT47+5ncI5GmpEQrMPlgItYySvK9E8JkcFPg0UU0xrSBLIMien4QNDCGmdyQeAG3nIV7u8LBEqzFPNNrZuSq69+iW617E2ZYx5dp2b8o9EJiWNYyGuGp9rdf+09fUY6nrAiN1narm1K9OJHiEnpE/ZdFb/cnkdR0ugLFUMUwSXamGNogebYsicrzgWBs75FaLRII+fNZzNslB8dCJG7Wke7Y+ivmwqSJ+PnS0xjia+rbigsTgtbHNdeRskpzosiRbY8wecdUwp9pqZb8Q+n1WHhOHqz0HlxzVNmQxWGNNxa7cfMc0wyXP3UTDpczly6j8IbNsYKlSRt9UEvQi3VniTStpH0zDYkPAc27Txn5ItoXzjKc5fQda7Tu3gfLkVtsBje98dN408WxccwVoi7ItUNWOfMACOa5e0n2XJxbPnDKYeC4uAEHSPJQr4kbMaY4zckpll9Omxjv1QblwgC2w4pfTbBOqwMuEcxsOiznJ7LtBazaS4e1yb+iNqEsZLGgFt5JvEKGsOuwAnTcC/ndTrV3OptJHhgBwAkiPoiL7Nrl1VjMLTDTOpocTzcR4ievDolWNxkys1QzWpS8LX6m3MOEwOnJU4nMnlxvA6CFgniySltnr4/JxxglQyrVfcp5l2BYymHwHl4EE/p5gD7rG0SXEbkmPUlb11IspsaRsABE+s8rp/pqK/IqzSm/shRiMONUwvGNHAIupVaTpm/IqlrLqT7Koi2ynQpzc8Nh+VCq+DtPRE0iNk0QM8wbHa77HgmDnQNrIKliIcfJXPqmLo2BdhTK402SDHuPfUgN9YV7MzaPDuUOZdiqQg2MkkRYD8wik2wyeh5WqFh2Ebkg7Kurhy8y24PHlCs7ouDg8AjxC8dUq7MYl+p7SZaDHWYPysi0phU3AdU6jmHw35ozFuaCCdyNkqOO0uIJHRE0tFZgdNwP3KCv0Nr2Wvx/dtbp4z6Gd1N1Q1WjWNlS+m3uzPBK29oqbSGh83iOnMrqbew8lFa7+42rlrGwOPzWbzJxFRjmCTPwjjNoWlrYXW3UEozLCGkQeIII9Lpo2mJkpxM5VpV6zz49UbgmAOkbT5L3/8Anq7DIE8i1wt9FtaWHpPYCKegO8XQkjdKsZ2eqFmltcxB4bngCd4haOzKslaVJCl2Dc+m9tXuzUIsQ5usxcTFjcDdY4ra5V2fcw66ljMaRBseJKx2IYQ9wIghzrcrrieSr0VLl6vCuJnIvLsxfRfqYfMcCORQi5ccfRMnztlZssOlwiWnh5dFy+etdGy5U+oJwGdSh3QIPxBwPmrKzjVjSNVrnaDG0qFaq1zg7QOUXMuPFM/8IGU2kecTI6+SQQW0sQ6nTMW1Hh0sjDju8p6SAHOiSNiALSh6NcNDgHTMxP6eavFJndtIElxIN5635LrDQFgqBddyrqi6ZmGU4Fp+QSoEuSsoaLsXlve1tRFqcH14fQn0W2xrOWwSjsbh20cMHEjVU8UcY2FvIfNE4zMGkGCJUJvZtxR0KMfR1GRYjY8lFtCvRotq1WEsf8PPzI4AgyF5icWG0zzWgq44VMupNDgXWHlAdAM8hA9EiVq2PJ06Rm8JXlup27j7Cdrq6pjGjjH0RYyVoa2bkxdZntDgSwBwJgu07p+K6FlJ9mjw7hOroPndKc8zpwBaBB6GRHnwsmGUZe3udTmgknjeIjnxVOe4BndvIABAn68kaSdAbdWS7LYCGCo43cfkPop5k/8A8iiQY8R+6syTEl1FohwgbiL+5S7M6ZFVjy4locReLSDG3muk9jRWjS4iuGtmT6m23mlnZJgc+sbTqHz/AOyoY7EAUp32+g/uh+wuJGqo3iYPnwhCMtjziklRpcVljJMASQfRZrIwWYsskw+YHUTf5LS4ukQ6b9Yus1l7gcfTPV30IXQe+jpo1GKqgDQ5tiI6SdpWNo5eTiNIA1NDnAESHFpBg+YlbzF4dpF7kf2hZWpXFLFseRaSD/UNP3TbsV1x0aTK64dRBAjcREQZ2+3ol2dYkFoHEbo3F/w3gg+GoJ6SN/lCWZrRb/MZ5D9ldJnQpqwvs1mrO50PkFpImJEG4nkmdXDzdml3l+FjsqrBlaL+IRfpdaamYEt34eSeO0ZZqnsFzPBd40geFwu03sfuF85z7CvZWcXt0l1+YPUHiJX1h1cPG11lu12Wh9Ev2dTuOom4TIRo+eriFN9PkoBEU8XLiuC445cuhcuONDSdeWggwIFpJi90TRhjbAkGCRMgzuL7JbTpmpUGkabX5DqE7w2RueJqukewsuJ8bF7stb3rw7aJaLjfb2RmGwrWg+Hcz/dHVhTY3hA4nb0SLGY91Q6WeFvEm0+anybeinGlZTiqut2htxxI49PJdhqRqvYwCJLWgDqY+6qE3DT4fqm3ZTDziqXGCXf7Wkj5wm9Bjt0fQcXRDAGsAhoAHoIH0WQzqJktg8x/a61+JqwCshnVULNJnoxiLC8ubcp3kdcupinHwvJB6OAkehHzSDgtB2coy2RHxEfIK7SUaMUZOWS2NczcR0Fllc/qzSaDvrB/5fhafH0AWmQT5iVna+Wd7raAZYw1AOZa5s/8S5T9mh9GgwYHcNHIAwEpzvEeE+AjVYcZ6WTjK6Q7m1vb7pbmdGHNJJJaQRMcDKLSsK6KsmrhmHEnYx7lB5xUDm6Qbl7Tx5hPq2BaKz2tA0nS6212gpXnuEDBIFwQR6GUk3THguSsrzigW0YJvCh2ZphhD4gkOHndpB+quz6uHMBGxaI84RmGpQ5giA1on1gCfYro9SDkVSin7DquOsbE+f4SvIRqqV3xdgBH+6THo1HYikYsVT2WH8XENdxDP/t+U0HclYMyUY6HFWoXEO6LLZ5UIeHADwkEciR5p/hqstEzYC1oSLPq7Y2IQ0c0+j2hnLq7HtI8LHtNM8gbFp9CUeKJ02A23QueH/B09DacioAWvERMXDuo26hToZsO7km2/oQnzKmn6B4zuLQsLYqskkeIX5SYn5rU0sTpEPIHXYHqFjsdiSSHAcZHoV9AzPLm1GDUJFiCux3VEfIS5AVTFNYwuJEfv3WMzzOatRrm6C1h5tMkTxPDZa9p/SUo7UvLMO6B8UN8pO6sQTSRhYVb6fEeyslcExIHIXiIeyR1VEJRjly5cuONZhq9KkYaSTG8HhyVNbOXz4R73+SGa69m/dSxRbPhn14HiAk4/cPMprBzoNQk9NvkvHGRAEAfNWtbKtbTCdRF5FDKS0fYvC/x3u20sPzIH5SVjFq+x1ERVPRo+pQnqI+Lc0WZlVe0G4KyeKxJc6Dz+QWozWpAPqsqxkvKyQXKVHoZfjC0eOpnjZaXsm/wuHIg+4/skvdiLp72WADn/wCkH2P91ryL4nn4n8xtmGyVZcwHE0wdnEg+rTw8wEbmGLAkSl2RuDsZR5a7/wC1yzqXyRulH4sYZa3SxzT+lzgfQx9kuzp9pHBNMSwtr1WGROk9ZLRPzlIc5wTgCQT7rpghtDHIRW0h9YO0mAwmBIjlvHUqnOmmpUawfqcB+VoaZbUoUon4GEdIASvMa9LDfxKrvFfSBBcf9LfuUzwttfYEfIik/uL8dgg0spm3EzsGtgm6B/8A3GqvTY0HQXXJ3eS0gE8hyHqqMyzB9UmpVbYAllHfSP56vysf+xshod7W1kmWFh8739724WTfTUIuMRfqSySjKZoKxdp8kB2exxbiSTs4QfcLQ4uidAHRZjAsArkG0i3v/ZSxfqRp8iPxZpcLTtHIH6lJs8w+pt+Eo2njdJLReJ+d0lzfFm/IpfY3qzZvwjcVhGtf+prf6XAWPRZTBUHS5j4lh0mIhwAsbWuFt8iZFGkYs+nTnz0i/qlGZZf3WIcY8NQSPNvp15rRl/R/sx4HWX9zMZhhYBWuynMXHD0tVxoaJHS32Wezakb2hOuy7owzePxe2opMTttFfKjxSZc6nO6SdpaT3UixoBEEuJOwbeBzKeVnrP8AabEHRpBgGJ5m9gPnKsYkYd9Nc1FvpyhnsREIwvHsnbdehy9TABYXK9zZXLqOsfYehEBTNAXKsZb1UsSQQB80xMWufB/d0XTqNI3Cp0TaPVQdT0mFwQzQbbLUdlrCoP8ASYHHcfdZjB1SLOuExwmOdTfLOHA7EHgUk03FpFMclGSbDc8qxM7JHTw506tpunGPxAqES2J5HigwyN7t5GyhhxyT5SNXk54yiowKaVM8fRNcjMVfNpH3+yXVhHiAgckXkxPfNI4yB1kFXmvizJjfyQbm9LUqOybIx1MRvrjzDSfsmGMo9Fnng980NJBvBBj9J4rCn8keq4WqN32ipt78G0wQRxs6Rb1Pss/mdLwmVXlpaKxaI8Qa4Xk7SWk87n2ROausUcrVlMeNxVCF/aipToto0zDhIsJMXvqNhvy4JTWDyW1XPa57rCCJbBj080awgMq+IguLRGmdQEn4v0xPzTfLuyjqhaX6NDANhBdb9XMj7LancV+xlcYwbb/JmO7Dqrg7wAcC+ePE8bpl2bqMOMIpwAWEGeJkRp8zHzVeY5Ex2KeydOkNIEfEAYOx32ujMpp0m5gwUi0Q1wI5OA/TzJFvdVjBL+DHPI5GqxclhXzrOsQWVmwbh0/v3W0zgva7wvIaQQW8Cdw7z3CwvaKlpLCTcz9QsEMUoy29G7L5MZ46S2bDANDxr/mSztBSABhG9kMX3mHdza8j0IBH3Qmc0S4wLk2HmVOUqk1+TTCN40/wfQcooxhqPSnT/wDiFZjMGKrdJs5pkGNiiMFh9DGt5NaPYAfZTrN/UOG/ktno8m92fOu0GLa0llQd24b8Z6tiZ8kgyntFUo1PAJY4jwi52IEE9TdfTe0OUU8QzTUH+k8QVhGZTTwbi+tqkE6TBIPARYeKEceOEE67HyZZ5KUh/RxrKviafMcReLjzWZ7VO/itH+X7lL6GKqOfUrtMBsEjbUAdj1jmrc7q6qsji1h9xP3TSVErAmLqlOV6xqklAB1aSqaj3slB1aMXRTOIuavF610rxMKaOs/hwCgWSrsPhreJEMwIvBOyIBeeQRVDCBwj1niqXRJgK2jW0lcAG7vxECUS1jhudv3ClS3lWmqNiFxzKWYs8QDCuGK1G/svG4dpMbKTaAnmgArqN8U79FdgapY9ruRafY/hXPpDYKDmnYo9oK1s0+MIIJGx4rK4rDuNQ6QDAJM7QRH3+SlSzKowFrTbkYIHktL2c7O/4im59RzmDVHhjxQPoJ+axLDKMrdUerHyYSVbMxSpt1awKgeI0gmeF3agbxyi4N0/pYDEYmAymNIsXvlocBxAiRZanKezVOjVsC+W7ugwd5FoHFaJjLKzipdoSfkU/h/JgH9lGUMO558T9WrjpbDrgAnkIk3Td8aBp4jh5JrVoa6NRp4OePnI+RSDKpgsO4KtExybb2fP+3GDdTrh4ka2xI487jf1+aXZJSfSqUq5B0l8TuTMj57SvpHarBDSyrpB7s3sCSwiHC/Qzx2XzvPM97waKdmcbb3sRy2BV1K0qRKjbdoHtFPvDs29r+y+aZlizVEn9JgeV1vstxwxOE0n4g0gjyFonhBF+qwz8LaAZDmh3leDPrKzTVMvBcloL7P499BpNMBxdEg9Om62XZZjq1XvKtOAILZn4ucHdfNqVM6omD5x7Le5V2gdhmN794fIsADr9+PqouEW+TReGSXB40fQ2DqrQsTR7YVq7w2hTH9Vz5mDAWmwDq8fxe6/p1T+E9piSwygvkWVhw4JPnWVtq03NcAZBiwkdRYp89iUY7HBrtxBaIHM6w0x7hddCRi3o+X4us53/jBrWQYeQCAQL6o4WEqvG30EGR3bb84kfZOO0bHtrPDIFN8Fz4FhcET1iEgLva8cLSdvWVR72IzqVyrC2D0UKe9la1KKcvHU5CkCpInC+rhrrke6mCuQOP/Z"/>
          <p:cNvSpPr>
            <a:spLocks noChangeAspect="1" noChangeArrowheads="1"/>
          </p:cNvSpPr>
          <p:nvPr/>
        </p:nvSpPr>
        <p:spPr bwMode="auto">
          <a:xfrm>
            <a:off x="77788" y="-911225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6328" name="Picture 8" descr="http://www.lapizarradeyuri.com/wp-content/uploads/2010/12/nasa_efectos_arsenico-450x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17032"/>
            <a:ext cx="3317372" cy="221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458611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La vida acuática y terrestre muestra una amplia gama de sensibilidades a las distintas especies </a:t>
            </a:r>
            <a:r>
              <a:rPr lang="es-ES_tradnl" dirty="0" err="1" smtClean="0"/>
              <a:t>arseniacales</a:t>
            </a:r>
            <a:r>
              <a:rPr lang="es-ES_tradnl" dirty="0" smtClean="0"/>
              <a:t>. En general las </a:t>
            </a:r>
            <a:r>
              <a:rPr lang="es-ES_tradnl" dirty="0" smtClean="0">
                <a:solidFill>
                  <a:srgbClr val="FF0000"/>
                </a:solidFill>
              </a:rPr>
              <a:t>formas inorgánicas son más tóxicas que las orgánicas, y el arsenito más peligroso que el </a:t>
            </a:r>
            <a:r>
              <a:rPr lang="es-ES_tradnl" dirty="0" err="1" smtClean="0">
                <a:solidFill>
                  <a:srgbClr val="FF0000"/>
                </a:solidFill>
              </a:rPr>
              <a:t>arsenato</a:t>
            </a:r>
            <a:r>
              <a:rPr lang="es-ES_tradnl" dirty="0" smtClean="0">
                <a:solidFill>
                  <a:srgbClr val="FF0000"/>
                </a:solidFill>
              </a:rPr>
              <a:t>. Los arsenitos pueden fijarse a las proteínas, mientras que el </a:t>
            </a:r>
            <a:r>
              <a:rPr lang="es-ES_tradnl" dirty="0" err="1" smtClean="0">
                <a:solidFill>
                  <a:srgbClr val="FF0000"/>
                </a:solidFill>
              </a:rPr>
              <a:t>arsenato</a:t>
            </a:r>
            <a:r>
              <a:rPr lang="es-ES_tradnl" dirty="0" smtClean="0">
                <a:solidFill>
                  <a:srgbClr val="FF0000"/>
                </a:solidFill>
              </a:rPr>
              <a:t> afecta a la </a:t>
            </a:r>
            <a:r>
              <a:rPr lang="es-ES_tradnl" dirty="0" err="1" smtClean="0">
                <a:solidFill>
                  <a:srgbClr val="FF0000"/>
                </a:solidFill>
              </a:rPr>
              <a:t>fosforilización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oxiditaviva</a:t>
            </a:r>
            <a:r>
              <a:rPr lang="es-ES_tradnl" dirty="0" smtClean="0">
                <a:solidFill>
                  <a:srgbClr val="FF0000"/>
                </a:solidFill>
              </a:rPr>
              <a:t> (en relación con Ciclo de </a:t>
            </a:r>
            <a:r>
              <a:rPr lang="es-ES_tradnl" dirty="0" err="1" smtClean="0">
                <a:solidFill>
                  <a:srgbClr val="FF0000"/>
                </a:solidFill>
              </a:rPr>
              <a:t>Krebs</a:t>
            </a:r>
            <a:r>
              <a:rPr lang="es-ES_tradnl" dirty="0" smtClean="0">
                <a:solidFill>
                  <a:srgbClr val="FFC000"/>
                </a:solidFill>
              </a:rPr>
              <a:t>).</a:t>
            </a:r>
          </a:p>
          <a:p>
            <a:pPr algn="just"/>
            <a:endParaRPr lang="es-CL" dirty="0" smtClean="0"/>
          </a:p>
          <a:p>
            <a:pPr algn="just"/>
            <a:r>
              <a:rPr lang="es-ES_tradnl" dirty="0" smtClean="0"/>
              <a:t>Los organismos marinos contienen residuos </a:t>
            </a:r>
            <a:r>
              <a:rPr lang="es-ES_tradnl" dirty="0" err="1" smtClean="0"/>
              <a:t>arseniacales</a:t>
            </a:r>
            <a:r>
              <a:rPr lang="es-ES_tradnl" dirty="0" smtClean="0"/>
              <a:t> que van desde &lt; 1 a 100 mg k</a:t>
            </a:r>
            <a:r>
              <a:rPr lang="es-ES_tradnl" baseline="30000" dirty="0" smtClean="0"/>
              <a:t>-1</a:t>
            </a:r>
            <a:r>
              <a:rPr lang="es-ES_tradnl" dirty="0" smtClean="0"/>
              <a:t>, los cuales se encuentran como </a:t>
            </a:r>
            <a:r>
              <a:rPr lang="es-ES_tradnl" dirty="0" err="1" smtClean="0"/>
              <a:t>arsenoazúcares</a:t>
            </a:r>
            <a:r>
              <a:rPr lang="es-ES_tradnl" dirty="0" smtClean="0"/>
              <a:t> (en las algas) o </a:t>
            </a:r>
            <a:r>
              <a:rPr lang="es-ES_tradnl" dirty="0" err="1" smtClean="0"/>
              <a:t>arsenobetaina</a:t>
            </a:r>
            <a:r>
              <a:rPr lang="es-ES_tradnl" dirty="0" smtClean="0"/>
              <a:t> (en invertebrados y peces). Las plantas terrestres pueden acumular arsénico por captación a través de las raíces.</a:t>
            </a:r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445624" cy="5102027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La forma principal de mercurio en la naturaleza es el </a:t>
            </a:r>
            <a:r>
              <a:rPr lang="es-ES_tradnl" dirty="0" smtClean="0">
                <a:solidFill>
                  <a:srgbClr val="FF0000"/>
                </a:solidFill>
              </a:rPr>
              <a:t>cinabrio</a:t>
            </a:r>
            <a:r>
              <a:rPr lang="es-ES_tradnl" dirty="0" smtClean="0"/>
              <a:t> (</a:t>
            </a:r>
            <a:r>
              <a:rPr lang="es-ES_tradnl" dirty="0" err="1" smtClean="0"/>
              <a:t>HgS</a:t>
            </a:r>
            <a:r>
              <a:rPr lang="es-ES_tradnl" dirty="0" smtClean="0"/>
              <a:t>), el que constituye la mena principal para la obtención de este metal. 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El mercurio posee una de las peores reputaciones entre los metales pesados. Consideraciones económicas aparte, todas las investigaciones indican claramente que el </a:t>
            </a:r>
            <a:r>
              <a:rPr lang="es-ES_tradnl" dirty="0" smtClean="0">
                <a:solidFill>
                  <a:srgbClr val="FF0000"/>
                </a:solidFill>
              </a:rPr>
              <a:t>mercurio puede constituir una amenaza para la salud humana y la vida silvestre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s-ES_tradnl" i="1" dirty="0" smtClean="0">
                <a:solidFill>
                  <a:srgbClr val="00B0F0"/>
                </a:solidFill>
              </a:rPr>
              <a:t>Mercurio</a:t>
            </a:r>
            <a:r>
              <a:rPr lang="es-CL" dirty="0" smtClean="0">
                <a:solidFill>
                  <a:srgbClr val="00B0F0"/>
                </a:solidFill>
              </a:rPr>
              <a:t/>
            </a:r>
            <a:br>
              <a:rPr lang="es-CL" dirty="0" smtClean="0">
                <a:solidFill>
                  <a:srgbClr val="00B0F0"/>
                </a:solidFill>
              </a:rPr>
            </a:br>
            <a:endParaRPr lang="es-CL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896544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Ahora bien, el riesgo viene determinado por los siguientes factores:</a:t>
            </a:r>
          </a:p>
          <a:p>
            <a:pPr algn="just"/>
            <a:endParaRPr lang="es-CL" dirty="0" smtClean="0"/>
          </a:p>
          <a:p>
            <a:pPr lvl="0" algn="just"/>
            <a:r>
              <a:rPr lang="es-ES_tradnl" dirty="0" smtClean="0">
                <a:solidFill>
                  <a:srgbClr val="00B0F0"/>
                </a:solidFill>
              </a:rPr>
              <a:t>El tipo de exposición al mercurio.</a:t>
            </a:r>
            <a:endParaRPr lang="es-CL" dirty="0" smtClean="0">
              <a:solidFill>
                <a:srgbClr val="00B0F0"/>
              </a:solidFill>
            </a:endParaRPr>
          </a:p>
          <a:p>
            <a:pPr lvl="0" algn="just"/>
            <a:r>
              <a:rPr lang="es-ES_tradnl" dirty="0" smtClean="0">
                <a:solidFill>
                  <a:srgbClr val="00B0F0"/>
                </a:solidFill>
              </a:rPr>
              <a:t>La especie de mercurio presente (algunas son más tóxicas que otras).</a:t>
            </a:r>
            <a:endParaRPr lang="es-CL" dirty="0" smtClean="0">
              <a:solidFill>
                <a:srgbClr val="00B0F0"/>
              </a:solidFill>
            </a:endParaRPr>
          </a:p>
          <a:p>
            <a:pPr lvl="0" algn="just"/>
            <a:r>
              <a:rPr lang="es-ES_tradnl" dirty="0" smtClean="0">
                <a:solidFill>
                  <a:srgbClr val="00B0F0"/>
                </a:solidFill>
              </a:rPr>
              <a:t>Los factores geoquímicos y ecológicos que influencian la forma de migración del mercurio en el medioambiente, y los cambios que puede sufrir durante dicha migración.</a:t>
            </a:r>
            <a:endParaRPr lang="es-CL" dirty="0" smtClean="0">
              <a:solidFill>
                <a:srgbClr val="00B0F0"/>
              </a:solidFill>
            </a:endParaRP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976664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La principal fuente de contaminación con mercurio, en relación con la actividad minera, </a:t>
            </a:r>
            <a:r>
              <a:rPr lang="es-ES_tradnl" dirty="0" smtClean="0">
                <a:solidFill>
                  <a:srgbClr val="FF0000"/>
                </a:solidFill>
              </a:rPr>
              <a:t>viene de los gases emitidos por las plantas de tratamiento de cinabrio</a:t>
            </a:r>
            <a:r>
              <a:rPr lang="es-ES_tradnl" dirty="0" smtClean="0">
                <a:solidFill>
                  <a:srgbClr val="FFC000"/>
                </a:solidFill>
              </a:rPr>
              <a:t>.</a:t>
            </a:r>
            <a:r>
              <a:rPr lang="es-ES_tradnl" dirty="0" smtClean="0"/>
              <a:t> El mercurio gaseoso emitido por los hornos (especialmente en los antiguos procesos de tratamiento), es </a:t>
            </a:r>
            <a:r>
              <a:rPr lang="es-ES_tradnl" dirty="0" smtClean="0">
                <a:solidFill>
                  <a:srgbClr val="FF0000"/>
                </a:solidFill>
              </a:rPr>
              <a:t>depositado en los suelos que rodean a las instalaciones metalúrgicas.</a:t>
            </a:r>
          </a:p>
          <a:p>
            <a:pPr algn="just"/>
            <a:endParaRPr lang="es-CL" dirty="0" smtClean="0"/>
          </a:p>
          <a:p>
            <a:pPr algn="just"/>
            <a:r>
              <a:rPr lang="es-ES_tradnl" dirty="0" smtClean="0"/>
              <a:t>De todas las especies de mercurio conocidas, la </a:t>
            </a:r>
            <a:r>
              <a:rPr lang="es-ES_tradnl" dirty="0" smtClean="0">
                <a:solidFill>
                  <a:srgbClr val="FF0000"/>
                </a:solidFill>
              </a:rPr>
              <a:t>más peligrosa es sin duda el </a:t>
            </a:r>
            <a:r>
              <a:rPr lang="es-ES_tradnl" dirty="0" err="1" smtClean="0">
                <a:solidFill>
                  <a:srgbClr val="FF0000"/>
                </a:solidFill>
              </a:rPr>
              <a:t>metilmercurio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smtClean="0"/>
              <a:t>(CH</a:t>
            </a:r>
            <a:r>
              <a:rPr lang="es-ES_tradnl" baseline="-25000" dirty="0" smtClean="0"/>
              <a:t>3</a:t>
            </a:r>
            <a:r>
              <a:rPr lang="es-ES_tradnl" dirty="0" smtClean="0"/>
              <a:t>Hg). Existe una bacteria que participa en tal proceso, la cual es ingerida por otros grupos de la cadena trófica. </a:t>
            </a:r>
          </a:p>
          <a:p>
            <a:pPr algn="just"/>
            <a:endParaRPr lang="es-ES_tradnl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3024337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Debido a que los </a:t>
            </a:r>
            <a:r>
              <a:rPr lang="es-ES_tradnl" b="1" dirty="0" smtClean="0">
                <a:solidFill>
                  <a:srgbClr val="FF0000"/>
                </a:solidFill>
              </a:rPr>
              <a:t>animales acumulan </a:t>
            </a:r>
            <a:r>
              <a:rPr lang="es-ES_tradnl" b="1" dirty="0" err="1" smtClean="0">
                <a:solidFill>
                  <a:srgbClr val="FF0000"/>
                </a:solidFill>
              </a:rPr>
              <a:t>metilmercurio</a:t>
            </a:r>
            <a:r>
              <a:rPr lang="es-ES_tradnl" b="1" dirty="0" smtClean="0">
                <a:solidFill>
                  <a:srgbClr val="FF0000"/>
                </a:solidFill>
              </a:rPr>
              <a:t> más rápido de lo que pueden excretarlo</a:t>
            </a:r>
            <a:r>
              <a:rPr lang="es-ES_tradnl" dirty="0" smtClean="0"/>
              <a:t>, se produce un incremento sostenido de las concentraciones en la </a:t>
            </a:r>
            <a:r>
              <a:rPr lang="es-ES_tradnl" b="1" dirty="0" smtClean="0">
                <a:solidFill>
                  <a:srgbClr val="FF0000"/>
                </a:solidFill>
              </a:rPr>
              <a:t>cadena trófica (</a:t>
            </a:r>
            <a:r>
              <a:rPr lang="es-ES_tradnl" b="1" dirty="0" err="1" smtClean="0">
                <a:solidFill>
                  <a:srgbClr val="FF0000"/>
                </a:solidFill>
              </a:rPr>
              <a:t>biomagnificación</a:t>
            </a:r>
            <a:r>
              <a:rPr lang="es-ES_tradnl" b="1" dirty="0" smtClean="0">
                <a:solidFill>
                  <a:srgbClr val="FF0000"/>
                </a:solidFill>
              </a:rPr>
              <a:t>). </a:t>
            </a:r>
            <a:r>
              <a:rPr lang="es-ES_tradnl" dirty="0" smtClean="0"/>
              <a:t>Así, aunque las concentraciones iniciales de </a:t>
            </a:r>
            <a:r>
              <a:rPr lang="es-ES_tradnl" dirty="0" err="1" smtClean="0"/>
              <a:t>metilmercurio</a:t>
            </a:r>
            <a:r>
              <a:rPr lang="es-ES_tradnl" dirty="0" smtClean="0"/>
              <a:t> en el agua sean bajas o muy bajas, los procesos </a:t>
            </a:r>
            <a:r>
              <a:rPr lang="es-ES_tradnl" dirty="0" err="1" smtClean="0">
                <a:solidFill>
                  <a:srgbClr val="FF0000"/>
                </a:solidFill>
              </a:rPr>
              <a:t>biomagnificadores</a:t>
            </a:r>
            <a:r>
              <a:rPr lang="es-ES_tradnl" dirty="0" smtClean="0">
                <a:solidFill>
                  <a:srgbClr val="FF0000"/>
                </a:solidFill>
              </a:rPr>
              <a:t> acaban por convertir el </a:t>
            </a:r>
            <a:r>
              <a:rPr lang="es-ES_tradnl" dirty="0" err="1" smtClean="0">
                <a:solidFill>
                  <a:srgbClr val="FF0000"/>
                </a:solidFill>
              </a:rPr>
              <a:t>metilmercurio</a:t>
            </a:r>
            <a:r>
              <a:rPr lang="es-ES_tradnl" dirty="0" smtClean="0">
                <a:solidFill>
                  <a:srgbClr val="FF0000"/>
                </a:solidFill>
              </a:rPr>
              <a:t> en una amenaza real para salud humana.</a:t>
            </a:r>
            <a:endParaRPr lang="es-CL" dirty="0" smtClean="0">
              <a:solidFill>
                <a:srgbClr val="FF0000"/>
              </a:solidFill>
            </a:endParaRPr>
          </a:p>
        </p:txBody>
      </p:sp>
      <p:pic>
        <p:nvPicPr>
          <p:cNvPr id="58370" name="Picture 2" descr="http://www.uclm.es/users/higueras/mga/Tema08/Minerales_salud_4_3_archivos/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408076"/>
            <a:ext cx="6912768" cy="3264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700808"/>
            <a:ext cx="5796136" cy="4669979"/>
          </a:xfrm>
        </p:spPr>
        <p:txBody>
          <a:bodyPr>
            <a:normAutofit/>
          </a:bodyPr>
          <a:lstStyle/>
          <a:p>
            <a:pPr lvl="0" algn="just"/>
            <a:r>
              <a:rPr lang="es-ES_tradnl" dirty="0" smtClean="0"/>
              <a:t>Afecta al sistema inmunológico </a:t>
            </a:r>
            <a:endParaRPr lang="es-CL" dirty="0" smtClean="0"/>
          </a:p>
          <a:p>
            <a:pPr lvl="0" algn="just"/>
            <a:r>
              <a:rPr lang="es-ES_tradnl" dirty="0" smtClean="0"/>
              <a:t>Altera los sistemas genéticos y enzimáticos </a:t>
            </a:r>
            <a:endParaRPr lang="es-CL" dirty="0" smtClean="0"/>
          </a:p>
          <a:p>
            <a:pPr lvl="0" algn="just"/>
            <a:r>
              <a:rPr lang="es-ES_tradnl" dirty="0" smtClean="0"/>
              <a:t>Daña el sistema nervioso: coordinación, sentidos del tacto, gusto, y visión.</a:t>
            </a:r>
            <a:endParaRPr lang="es-CL" dirty="0" smtClean="0"/>
          </a:p>
          <a:p>
            <a:pPr lvl="0" algn="just"/>
            <a:r>
              <a:rPr lang="es-ES_tradnl" dirty="0" smtClean="0"/>
              <a:t>Induce un desarrollo anormal de los embriones (efectos </a:t>
            </a:r>
            <a:r>
              <a:rPr lang="es-ES_tradnl" dirty="0" err="1" smtClean="0"/>
              <a:t>teratogénicos</a:t>
            </a:r>
            <a:r>
              <a:rPr lang="es-ES_tradnl" dirty="0" smtClean="0"/>
              <a:t>); los embriones son 5 a 10 veces más sensibles a los efectos del mercurio que un ser adulto.</a:t>
            </a:r>
            <a:endParaRPr lang="es-CL" dirty="0" smtClean="0"/>
          </a:p>
          <a:p>
            <a:pPr algn="just">
              <a:buNone/>
            </a:pPr>
            <a:endParaRPr lang="es-CL" dirty="0" smtClean="0"/>
          </a:p>
          <a:p>
            <a:pPr algn="just"/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El </a:t>
            </a:r>
            <a:r>
              <a:rPr lang="es-ES_tradnl" dirty="0" err="1" smtClean="0"/>
              <a:t>metilmercurio</a:t>
            </a:r>
            <a:r>
              <a:rPr lang="es-ES_tradnl" dirty="0" smtClean="0"/>
              <a:t> daña al organismo de las siguientes maneras: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59394" name="Picture 2" descr="http://israelnava.com/clinica-aeromedica/wp-content/uploads/2010/03/talidomida1-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204864"/>
            <a:ext cx="2755324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1639341"/>
            <a:ext cx="5184576" cy="4525963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>
                <a:solidFill>
                  <a:srgbClr val="FF0000"/>
                </a:solidFill>
              </a:rPr>
              <a:t>Implementación de nuevas tecnologías </a:t>
            </a:r>
            <a:r>
              <a:rPr lang="es-ES_tradnl" dirty="0" smtClean="0"/>
              <a:t>que permitan  minimizar el riesgo ambiental derivado de la actividad minera. 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Existen legislaciones, y sobre todo, hoy en día, existe una genuina voluntad por parte de las grandes compañías mineras internacionales de </a:t>
            </a:r>
            <a:r>
              <a:rPr lang="es-ES_tradnl" i="1" dirty="0" smtClean="0">
                <a:solidFill>
                  <a:srgbClr val="FF0000"/>
                </a:solidFill>
              </a:rPr>
              <a:t>"hacer las cosas bien"</a:t>
            </a:r>
            <a:r>
              <a:rPr lang="es-ES_tradnl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Existen soluciones para estos problemas? </a:t>
            </a:r>
            <a:br>
              <a:rPr lang="es-ES_tradnl" dirty="0" smtClean="0"/>
            </a:br>
            <a:endParaRPr lang="es-CL" dirty="0"/>
          </a:p>
        </p:txBody>
      </p:sp>
      <p:pic>
        <p:nvPicPr>
          <p:cNvPr id="17410" name="Picture 2" descr="http://2.bp.blogspot.com/-9b2z_1s9AXQ/TcP6nYN_5FI/AAAAAAAAElQ/dGRyPFULhGk/s350/marchaContraMin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76872"/>
            <a:ext cx="2914610" cy="2448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75252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Este mineral no se encuentran en concentraciones y cantidades suficientes como para justificar una actividad minera específica por el elemento.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Entre los minerales de cadmio, la </a:t>
            </a:r>
            <a:r>
              <a:rPr lang="es-ES" dirty="0" err="1" smtClean="0">
                <a:solidFill>
                  <a:srgbClr val="FF0000"/>
                </a:solidFill>
              </a:rPr>
              <a:t>greenockita</a:t>
            </a:r>
            <a:r>
              <a:rPr lang="es-ES" dirty="0" smtClean="0">
                <a:solidFill>
                  <a:srgbClr val="FF0000"/>
                </a:solidFill>
              </a:rPr>
              <a:t> (</a:t>
            </a:r>
            <a:r>
              <a:rPr lang="es-ES" dirty="0" err="1" smtClean="0">
                <a:solidFill>
                  <a:srgbClr val="FF0000"/>
                </a:solidFill>
              </a:rPr>
              <a:t>CdS</a:t>
            </a:r>
            <a:r>
              <a:rPr lang="es-ES" dirty="0" smtClean="0">
                <a:solidFill>
                  <a:srgbClr val="FF0000"/>
                </a:solidFill>
              </a:rPr>
              <a:t>) es el más común</a:t>
            </a:r>
            <a:r>
              <a:rPr lang="es-ES" dirty="0" smtClean="0"/>
              <a:t>. Este mineral se encuentra casi siempre asociado con la esfalerita (</a:t>
            </a:r>
            <a:r>
              <a:rPr lang="es-ES" dirty="0" err="1" smtClean="0"/>
              <a:t>ZnS</a:t>
            </a:r>
            <a:r>
              <a:rPr lang="es-ES" dirty="0" smtClean="0"/>
              <a:t>). De esta manera, el </a:t>
            </a:r>
            <a:r>
              <a:rPr lang="es-ES" dirty="0" smtClean="0">
                <a:solidFill>
                  <a:srgbClr val="FF0000"/>
                </a:solidFill>
              </a:rPr>
              <a:t>cadmio se recupera principalmente como un subproducto de la minería, fundición, y refinación del zinc, y en menor grado de la del plomo y cobre. </a:t>
            </a:r>
            <a:r>
              <a:rPr lang="es-ES" dirty="0" smtClean="0"/>
              <a:t>En promedio se recuperan unos 3 Kg. de cadmio por tonelada de zinc.</a:t>
            </a:r>
          </a:p>
          <a:p>
            <a:pPr algn="just"/>
            <a:endParaRPr lang="es-CL" dirty="0" smtClean="0"/>
          </a:p>
          <a:p>
            <a:pPr algn="just"/>
            <a:endParaRPr lang="es-CL" dirty="0" smtClean="0"/>
          </a:p>
          <a:p>
            <a:pPr algn="just"/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i="1" dirty="0" smtClean="0">
                <a:solidFill>
                  <a:srgbClr val="00B0F0"/>
                </a:solidFill>
              </a:rPr>
              <a:t>Cadmio</a:t>
            </a:r>
            <a:r>
              <a:rPr lang="es-CL" dirty="0" smtClean="0">
                <a:solidFill>
                  <a:srgbClr val="00B0F0"/>
                </a:solidFill>
              </a:rPr>
              <a:t/>
            </a:r>
            <a:br>
              <a:rPr lang="es-CL" dirty="0" smtClean="0">
                <a:solidFill>
                  <a:srgbClr val="00B0F0"/>
                </a:solidFill>
              </a:rPr>
            </a:br>
            <a:endParaRPr lang="es-CL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Debido a su toxicidad, el cadmio se encuentra sujeto a una de las legislaciones más severas en términos ambientales y de salud humana. En la vida acuática, el cadmio puede incorporarse a los peces a través de dos rutas principales:</a:t>
            </a:r>
          </a:p>
          <a:p>
            <a:pPr algn="just">
              <a:buNone/>
            </a:pPr>
            <a:endParaRPr lang="es-CL" dirty="0" smtClean="0"/>
          </a:p>
          <a:p>
            <a:pPr lvl="0" algn="just"/>
            <a:r>
              <a:rPr lang="es-ES" dirty="0" smtClean="0">
                <a:solidFill>
                  <a:srgbClr val="00B0F0"/>
                </a:solidFill>
              </a:rPr>
              <a:t>Ingestión</a:t>
            </a:r>
            <a:endParaRPr lang="es-CL" dirty="0" smtClean="0">
              <a:solidFill>
                <a:srgbClr val="00B0F0"/>
              </a:solidFill>
            </a:endParaRPr>
          </a:p>
          <a:p>
            <a:pPr lvl="0" algn="just"/>
            <a:r>
              <a:rPr lang="es-ES" dirty="0" smtClean="0">
                <a:solidFill>
                  <a:srgbClr val="00B0F0"/>
                </a:solidFill>
              </a:rPr>
              <a:t>Introducción en las agallas.</a:t>
            </a:r>
            <a:endParaRPr lang="es-CL" dirty="0" smtClean="0">
              <a:solidFill>
                <a:srgbClr val="00B0F0"/>
              </a:solidFill>
            </a:endParaRPr>
          </a:p>
          <a:p>
            <a:pPr algn="just"/>
            <a:endParaRPr lang="es-CL" dirty="0" smtClean="0"/>
          </a:p>
          <a:p>
            <a:pPr algn="just"/>
            <a:r>
              <a:rPr lang="es-ES" dirty="0" smtClean="0"/>
              <a:t>El cadmio así adquirido </a:t>
            </a:r>
            <a:r>
              <a:rPr lang="es-ES" dirty="0" smtClean="0">
                <a:solidFill>
                  <a:srgbClr val="FF0000"/>
                </a:solidFill>
              </a:rPr>
              <a:t>se acumula en el hígado, riñones, y en el tracto gastrointestinal.</a:t>
            </a:r>
            <a:r>
              <a:rPr lang="es-ES" dirty="0" smtClean="0"/>
              <a:t> Sus efectos son los siguientes:</a:t>
            </a:r>
          </a:p>
          <a:p>
            <a:pPr algn="just"/>
            <a:endParaRPr lang="es-CL" dirty="0" smtClean="0"/>
          </a:p>
          <a:p>
            <a:pPr lvl="0" algn="just"/>
            <a:r>
              <a:rPr lang="es-ES" dirty="0" smtClean="0">
                <a:solidFill>
                  <a:srgbClr val="00B0F0"/>
                </a:solidFill>
              </a:rPr>
              <a:t>Problemas en las agallas y riñones.</a:t>
            </a:r>
            <a:endParaRPr lang="es-CL" dirty="0" smtClean="0">
              <a:solidFill>
                <a:srgbClr val="00B0F0"/>
              </a:solidFill>
            </a:endParaRPr>
          </a:p>
          <a:p>
            <a:pPr lvl="0" algn="just"/>
            <a:r>
              <a:rPr lang="es-ES" dirty="0" smtClean="0">
                <a:solidFill>
                  <a:srgbClr val="00B0F0"/>
                </a:solidFill>
              </a:rPr>
              <a:t>Pobre mineralización de los huesos.</a:t>
            </a:r>
            <a:endParaRPr lang="es-CL" dirty="0" smtClean="0">
              <a:solidFill>
                <a:srgbClr val="00B0F0"/>
              </a:solidFill>
            </a:endParaRPr>
          </a:p>
          <a:p>
            <a:pPr lvl="0" algn="just"/>
            <a:r>
              <a:rPr lang="es-ES" dirty="0" smtClean="0">
                <a:solidFill>
                  <a:srgbClr val="00B0F0"/>
                </a:solidFill>
              </a:rPr>
              <a:t>Anemia.</a:t>
            </a:r>
            <a:endParaRPr lang="es-CL" dirty="0" smtClean="0">
              <a:solidFill>
                <a:srgbClr val="00B0F0"/>
              </a:solidFill>
            </a:endParaRPr>
          </a:p>
          <a:p>
            <a:pPr lvl="0" algn="just"/>
            <a:r>
              <a:rPr lang="es-ES" dirty="0" smtClean="0">
                <a:solidFill>
                  <a:srgbClr val="00B0F0"/>
                </a:solidFill>
              </a:rPr>
              <a:t>Crecimiento retardado.</a:t>
            </a:r>
            <a:endParaRPr lang="es-CL" dirty="0" smtClean="0">
              <a:solidFill>
                <a:srgbClr val="00B0F0"/>
              </a:solidFill>
            </a:endParaRPr>
          </a:p>
          <a:p>
            <a:pPr lvl="0" algn="just"/>
            <a:r>
              <a:rPr lang="es-ES" dirty="0" smtClean="0">
                <a:solidFill>
                  <a:srgbClr val="00B0F0"/>
                </a:solidFill>
              </a:rPr>
              <a:t>Anormalidades del desarrollo y comportamiento</a:t>
            </a:r>
            <a:r>
              <a:rPr lang="es-ES" dirty="0" smtClean="0"/>
              <a:t>.</a:t>
            </a:r>
            <a:endParaRPr lang="es-CL" dirty="0" smtClean="0"/>
          </a:p>
          <a:p>
            <a:pPr algn="just">
              <a:buNone/>
            </a:pPr>
            <a:endParaRPr lang="es-CL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2276872"/>
            <a:ext cx="8291264" cy="3672408"/>
          </a:xfrm>
        </p:spPr>
        <p:txBody>
          <a:bodyPr>
            <a:normAutofit/>
          </a:bodyPr>
          <a:lstStyle/>
          <a:p>
            <a:pPr lvl="0" algn="just"/>
            <a:r>
              <a:rPr lang="es-ES" b="1" dirty="0" smtClean="0"/>
              <a:t>Agudos</a:t>
            </a:r>
            <a:r>
              <a:rPr lang="es-ES" dirty="0" smtClean="0"/>
              <a:t>: fiebre de vapores de metal (</a:t>
            </a:r>
            <a:r>
              <a:rPr lang="es-ES" i="1" dirty="0" smtClean="0"/>
              <a:t>metal fume </a:t>
            </a:r>
            <a:r>
              <a:rPr lang="es-ES" i="1" dirty="0" err="1" smtClean="0"/>
              <a:t>fever</a:t>
            </a:r>
            <a:r>
              <a:rPr lang="es-ES" dirty="0" smtClean="0"/>
              <a:t>) causada por una exposición severa; los síntomas son equivalentes a los de la gripe; en 24 horas se desarrolla generalmente un </a:t>
            </a:r>
            <a:r>
              <a:rPr lang="es-ES" b="1" dirty="0" smtClean="0">
                <a:solidFill>
                  <a:srgbClr val="FF0000"/>
                </a:solidFill>
              </a:rPr>
              <a:t>edema pulmonar agudo</a:t>
            </a:r>
            <a:r>
              <a:rPr lang="es-ES" dirty="0" smtClean="0"/>
              <a:t>, el que alcanza su máximo en 3 días; si no sobreviene la muerte por asfixia, el problema puede resolverse en una semana. </a:t>
            </a:r>
            <a:endParaRPr lang="es-CL" dirty="0" smtClean="0"/>
          </a:p>
          <a:p>
            <a:pPr algn="just">
              <a:buNone/>
            </a:pPr>
            <a:r>
              <a:rPr lang="es-ES" dirty="0" smtClean="0"/>
              <a:t> </a:t>
            </a:r>
            <a:endParaRPr lang="es-CL" dirty="0" smtClean="0"/>
          </a:p>
          <a:p>
            <a:pPr algn="just"/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/>
              <a:t>En el caso de los humanos, el cadmio se puede adquirir por dos vías: ingestión e inhalación. Sus efectos pueden ser divididos en dos categorías</a:t>
            </a:r>
            <a:r>
              <a:rPr lang="en-CA" sz="2400" dirty="0" smtClean="0"/>
              <a:t>:</a:t>
            </a:r>
            <a:r>
              <a:rPr lang="es-CL" sz="2400" dirty="0" smtClean="0"/>
              <a:t/>
            </a:r>
            <a:br>
              <a:rPr lang="es-CL" sz="2400" dirty="0" smtClean="0"/>
            </a:br>
            <a:endParaRPr lang="es-CL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lvl="0" algn="just"/>
            <a:r>
              <a:rPr lang="es-ES" b="1" dirty="0" smtClean="0"/>
              <a:t>Crónicos</a:t>
            </a:r>
            <a:r>
              <a:rPr lang="es-ES" dirty="0" smtClean="0"/>
              <a:t>: la consecuencia más seria del </a:t>
            </a:r>
            <a:r>
              <a:rPr lang="es-ES" dirty="0" smtClean="0">
                <a:solidFill>
                  <a:srgbClr val="FF0000"/>
                </a:solidFill>
              </a:rPr>
              <a:t>envenenamiento por cadmio es el cáncer</a:t>
            </a:r>
            <a:r>
              <a:rPr lang="es-ES" dirty="0" smtClean="0"/>
              <a:t>. Los efectos crónicos que primero se observan son </a:t>
            </a:r>
            <a:r>
              <a:rPr lang="es-ES" dirty="0" smtClean="0">
                <a:solidFill>
                  <a:srgbClr val="FF0000"/>
                </a:solidFill>
              </a:rPr>
              <a:t>daño en los riñones</a:t>
            </a:r>
            <a:r>
              <a:rPr lang="es-ES" dirty="0" smtClean="0"/>
              <a:t>. Se piensa que el cadmio es también el causante de </a:t>
            </a:r>
            <a:r>
              <a:rPr lang="es-ES" dirty="0" smtClean="0">
                <a:solidFill>
                  <a:srgbClr val="FF0000"/>
                </a:solidFill>
              </a:rPr>
              <a:t>enfisemas pulmonares </a:t>
            </a:r>
            <a:r>
              <a:rPr lang="es-ES" dirty="0" smtClean="0"/>
              <a:t>y </a:t>
            </a:r>
            <a:r>
              <a:rPr lang="es-ES" dirty="0" smtClean="0">
                <a:solidFill>
                  <a:srgbClr val="FF0000"/>
                </a:solidFill>
              </a:rPr>
              <a:t>enfermedades de los huesos </a:t>
            </a:r>
            <a:r>
              <a:rPr lang="es-ES" dirty="0" smtClean="0"/>
              <a:t>(osteomalacia y osteoporosis). Los problemas óseos han sido observados en Japón, donde se les denominó como la enfermedad </a:t>
            </a:r>
            <a:r>
              <a:rPr lang="es-ES" i="1" dirty="0" smtClean="0"/>
              <a:t>"</a:t>
            </a:r>
            <a:r>
              <a:rPr lang="es-ES" i="1" dirty="0" err="1" smtClean="0"/>
              <a:t>itai-itai</a:t>
            </a:r>
            <a:r>
              <a:rPr lang="es-ES" i="1" dirty="0" smtClean="0"/>
              <a:t>"</a:t>
            </a:r>
            <a:r>
              <a:rPr lang="es-ES" dirty="0" smtClean="0"/>
              <a:t> (por consumo de arroz contaminado con cadmio; causa: irrigación). </a:t>
            </a:r>
          </a:p>
          <a:p>
            <a:pPr lvl="0" algn="just"/>
            <a:r>
              <a:rPr lang="es-ES" dirty="0" smtClean="0"/>
              <a:t>Otros problemas incluyen </a:t>
            </a:r>
            <a:r>
              <a:rPr lang="es-ES" dirty="0" smtClean="0">
                <a:solidFill>
                  <a:srgbClr val="FF0000"/>
                </a:solidFill>
              </a:rPr>
              <a:t>anemia, decoloración de los dientes, y pérdida del sentido del olfato (anosmia). </a:t>
            </a:r>
            <a:endParaRPr lang="es-CL" dirty="0" smtClean="0">
              <a:solidFill>
                <a:srgbClr val="FF0000"/>
              </a:solidFill>
            </a:endParaRPr>
          </a:p>
          <a:p>
            <a:pPr algn="just"/>
            <a:endParaRPr lang="es-C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855365"/>
            <a:ext cx="8229600" cy="4525963"/>
          </a:xfrm>
        </p:spPr>
        <p:txBody>
          <a:bodyPr/>
          <a:lstStyle/>
          <a:p>
            <a:pPr algn="just"/>
            <a:r>
              <a:rPr lang="es-ES" dirty="0"/>
              <a:t>La toxicología ambiental estudia los </a:t>
            </a:r>
            <a:r>
              <a:rPr lang="es-ES" dirty="0">
                <a:solidFill>
                  <a:srgbClr val="FF0000"/>
                </a:solidFill>
              </a:rPr>
              <a:t>daños causados al organismo por la exposición a  los tóxicos que se encuentran en el medio ambiente. </a:t>
            </a:r>
          </a:p>
          <a:p>
            <a:pPr algn="just">
              <a:buFont typeface="Wingdings" pitchFamily="2" charset="2"/>
              <a:buNone/>
            </a:pPr>
            <a:endParaRPr lang="es-ES" dirty="0"/>
          </a:p>
          <a:p>
            <a:pPr algn="just">
              <a:buFont typeface="Wingdings" pitchFamily="2" charset="2"/>
              <a:buNone/>
            </a:pPr>
            <a:r>
              <a:rPr lang="es-ES" dirty="0"/>
              <a:t>   </a:t>
            </a:r>
            <a:r>
              <a:rPr lang="es-ES" sz="2800" i="1" dirty="0"/>
              <a:t>El objetivo principal de la toxicología ambiental es </a:t>
            </a:r>
            <a:r>
              <a:rPr lang="es-ES" sz="2800" i="1" dirty="0">
                <a:solidFill>
                  <a:srgbClr val="FF0000"/>
                </a:solidFill>
              </a:rPr>
              <a:t>evaluar los impactos </a:t>
            </a:r>
            <a:r>
              <a:rPr lang="es-ES" sz="2800" i="1" dirty="0"/>
              <a:t>que producen en la </a:t>
            </a:r>
            <a:r>
              <a:rPr lang="es-ES" sz="2800" i="1" dirty="0">
                <a:solidFill>
                  <a:srgbClr val="FF0000"/>
                </a:solidFill>
              </a:rPr>
              <a:t>salud pública </a:t>
            </a:r>
            <a:r>
              <a:rPr lang="es-ES" sz="2800" i="1" dirty="0"/>
              <a:t>la exposición de la población a los </a:t>
            </a:r>
            <a:r>
              <a:rPr lang="es-ES" sz="2800" i="1" dirty="0">
                <a:solidFill>
                  <a:srgbClr val="FF0000"/>
                </a:solidFill>
              </a:rPr>
              <a:t>tóxicos ambientales</a:t>
            </a:r>
            <a:r>
              <a:rPr lang="es-ES" sz="2800" i="1" dirty="0">
                <a:solidFill>
                  <a:srgbClr val="FFC000"/>
                </a:solidFill>
              </a:rPr>
              <a:t> </a:t>
            </a:r>
            <a:r>
              <a:rPr lang="es-ES" sz="2800" i="1" dirty="0"/>
              <a:t>presentes en un sitio contaminado.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4536504" cy="1143000"/>
          </a:xfrm>
        </p:spPr>
        <p:txBody>
          <a:bodyPr/>
          <a:lstStyle/>
          <a:p>
            <a:r>
              <a:rPr lang="es-ES" dirty="0"/>
              <a:t>DEFINICIÓN</a:t>
            </a:r>
          </a:p>
        </p:txBody>
      </p:sp>
      <p:pic>
        <p:nvPicPr>
          <p:cNvPr id="15361" name="Picture 1" descr="http://www.mda.cinvestav.mx/images/labs/ecotox/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8640"/>
            <a:ext cx="2952328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76250"/>
            <a:ext cx="4464050" cy="5616575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Los tóxicos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dirty="0"/>
              <a:t>son los </a:t>
            </a:r>
            <a:r>
              <a:rPr lang="es-ES" dirty="0" err="1"/>
              <a:t>xenobióticos</a:t>
            </a:r>
            <a:r>
              <a:rPr lang="es-ES" dirty="0"/>
              <a:t> que </a:t>
            </a:r>
            <a:r>
              <a:rPr lang="es-ES" dirty="0">
                <a:solidFill>
                  <a:srgbClr val="FF0000"/>
                </a:solidFill>
              </a:rPr>
              <a:t>producen efectos adversos</a:t>
            </a: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/>
              <a:t>en los organismos </a:t>
            </a:r>
            <a:r>
              <a:rPr lang="es-ES" dirty="0" smtClean="0"/>
              <a:t>vivos, aún </a:t>
            </a:r>
            <a:r>
              <a:rPr lang="es-ES" dirty="0"/>
              <a:t>en dosis muy pequeñas. </a:t>
            </a:r>
          </a:p>
          <a:p>
            <a:pPr marL="0" indent="0">
              <a:buFont typeface="Wingdings" pitchFamily="2" charset="2"/>
              <a:buNone/>
            </a:pPr>
            <a:endParaRPr lang="es-ES" dirty="0"/>
          </a:p>
          <a:p>
            <a:pPr marL="0" indent="0">
              <a:buFont typeface="Wingdings" pitchFamily="2" charset="2"/>
              <a:buNone/>
            </a:pP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Un </a:t>
            </a:r>
            <a:r>
              <a:rPr lang="es-ES" b="1" i="1" dirty="0" err="1">
                <a:solidFill>
                  <a:schemeClr val="bg2">
                    <a:lumMod val="50000"/>
                  </a:schemeClr>
                </a:solidFill>
              </a:rPr>
              <a:t>xenobiótico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dirty="0"/>
              <a:t>es cualquier </a:t>
            </a:r>
            <a:r>
              <a:rPr lang="es-ES" dirty="0">
                <a:solidFill>
                  <a:srgbClr val="FF0000"/>
                </a:solidFill>
              </a:rPr>
              <a:t>sustancia que no ha sido producida por la </a:t>
            </a:r>
            <a:r>
              <a:rPr lang="es-ES" i="1" dirty="0">
                <a:solidFill>
                  <a:srgbClr val="FF0000"/>
                </a:solidFill>
              </a:rPr>
              <a:t>biota</a:t>
            </a:r>
            <a:r>
              <a:rPr lang="es-ES" dirty="0"/>
              <a:t>, tales como los productos industriales, plaguicidas, drogas terapéuticas, aditivos de alimentos, compuestos inorgánicos, etc. </a:t>
            </a:r>
          </a:p>
          <a:p>
            <a:pPr marL="0" indent="0">
              <a:buFont typeface="Wingdings" pitchFamily="2" charset="2"/>
              <a:buNone/>
            </a:pPr>
            <a:endParaRPr lang="es-ES" dirty="0"/>
          </a:p>
        </p:txBody>
      </p:sp>
      <p:pic>
        <p:nvPicPr>
          <p:cNvPr id="11266" name="Picture 2" descr="http://www.mda.cinvestav.mx/images/labs/ecotox/ecoto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859342" cy="43204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4680520" cy="4320479"/>
          </a:xfrm>
        </p:spPr>
        <p:txBody>
          <a:bodyPr>
            <a:normAutofit/>
          </a:bodyPr>
          <a:lstStyle/>
          <a:p>
            <a:r>
              <a:rPr lang="es-ES" sz="3600" dirty="0"/>
              <a:t>El término </a:t>
            </a:r>
            <a:r>
              <a:rPr lang="es-ES" sz="3600" b="1" dirty="0"/>
              <a:t>biota</a:t>
            </a:r>
            <a:r>
              <a:rPr lang="es-ES" sz="3600" dirty="0"/>
              <a:t> designa al </a:t>
            </a:r>
            <a:r>
              <a:rPr lang="es-ES" sz="3600" dirty="0">
                <a:solidFill>
                  <a:srgbClr val="FF0000"/>
                </a:solidFill>
              </a:rPr>
              <a:t>conjunto de especies de plantas, animales y otros organismos que ocupan un área dada. </a:t>
            </a:r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5" y="570156"/>
            <a:ext cx="5616623" cy="1054250"/>
          </a:xfrm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Biota</a:t>
            </a:r>
          </a:p>
        </p:txBody>
      </p:sp>
      <p:pic>
        <p:nvPicPr>
          <p:cNvPr id="12290" name="Picture 2" descr="http://www.ngo.grida.no/soesa/nsoer/resource/wetland/biota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1135" y="620688"/>
            <a:ext cx="3667329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720"/>
            <a:ext cx="8229600" cy="532779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r>
              <a:rPr lang="es-ES" sz="2400" dirty="0"/>
              <a:t>Se define como el conjunto de medios en interacción con el organismo humano</a:t>
            </a:r>
            <a:r>
              <a:rPr lang="es-ES" sz="2400" dirty="0" smtClean="0"/>
              <a:t>.</a:t>
            </a:r>
          </a:p>
          <a:p>
            <a:pPr algn="just">
              <a:lnSpc>
                <a:spcPct val="90000"/>
              </a:lnSpc>
              <a:buNone/>
            </a:pPr>
            <a:endParaRPr lang="es-ES" sz="2400" dirty="0"/>
          </a:p>
          <a:p>
            <a:pPr algn="just">
              <a:lnSpc>
                <a:spcPct val="90000"/>
              </a:lnSpc>
            </a:pPr>
            <a:r>
              <a:rPr lang="es-ES" sz="2400" dirty="0"/>
              <a:t>En el caso de toxicología ambiental el ambiente se describe en </a:t>
            </a:r>
            <a:r>
              <a:rPr lang="es-ES" sz="2400" dirty="0">
                <a:solidFill>
                  <a:srgbClr val="FF0000"/>
                </a:solidFill>
              </a:rPr>
              <a:t>función de los medios que contienen los tóxicos. </a:t>
            </a:r>
            <a:endParaRPr lang="es-ES" sz="2400" dirty="0" smtClean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r>
              <a:rPr lang="es-ES" sz="2400" dirty="0"/>
              <a:t>La siguiente es una lista parcial de los medios de interés toxicológico en el caso del hombre : </a:t>
            </a:r>
          </a:p>
          <a:p>
            <a:pPr lvl="1" algn="just">
              <a:lnSpc>
                <a:spcPct val="90000"/>
              </a:lnSpc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­ </a:t>
            </a:r>
            <a:r>
              <a:rPr lang="es-ES" sz="2000" dirty="0">
                <a:solidFill>
                  <a:srgbClr val="FF0000"/>
                </a:solidFill>
              </a:rPr>
              <a:t>Agua </a:t>
            </a:r>
          </a:p>
          <a:p>
            <a:pPr lvl="2" algn="just">
              <a:lnSpc>
                <a:spcPct val="90000"/>
              </a:lnSpc>
            </a:pPr>
            <a:r>
              <a:rPr lang="es-ES" sz="1800" dirty="0">
                <a:solidFill>
                  <a:srgbClr val="FF0000"/>
                </a:solidFill>
              </a:rPr>
              <a:t>- Bebida, uso doméstico. </a:t>
            </a:r>
          </a:p>
          <a:p>
            <a:pPr lvl="2" algn="just">
              <a:lnSpc>
                <a:spcPct val="90000"/>
              </a:lnSpc>
            </a:pPr>
            <a:r>
              <a:rPr lang="es-ES" sz="1800" dirty="0">
                <a:solidFill>
                  <a:srgbClr val="FF0000"/>
                </a:solidFill>
              </a:rPr>
              <a:t>­ Para recreo.</a:t>
            </a:r>
          </a:p>
          <a:p>
            <a:pPr lvl="2" algn="just">
              <a:lnSpc>
                <a:spcPct val="90000"/>
              </a:lnSpc>
            </a:pPr>
            <a:r>
              <a:rPr lang="es-ES" sz="1800" dirty="0">
                <a:solidFill>
                  <a:srgbClr val="FF0000"/>
                </a:solidFill>
              </a:rPr>
              <a:t>­ Para irrigación (cuando se usa para la producción de alimentos) </a:t>
            </a:r>
          </a:p>
          <a:p>
            <a:pPr lvl="1" algn="just">
              <a:lnSpc>
                <a:spcPct val="90000"/>
              </a:lnSpc>
            </a:pPr>
            <a:r>
              <a:rPr lang="es-ES" sz="2000" dirty="0">
                <a:solidFill>
                  <a:srgbClr val="FF0000"/>
                </a:solidFill>
              </a:rPr>
              <a:t>­ Aire inhalado </a:t>
            </a:r>
          </a:p>
          <a:p>
            <a:pPr lvl="1" algn="just">
              <a:lnSpc>
                <a:spcPct val="90000"/>
              </a:lnSpc>
            </a:pPr>
            <a:r>
              <a:rPr lang="es-ES" sz="2000" dirty="0">
                <a:solidFill>
                  <a:srgbClr val="FF0000"/>
                </a:solidFill>
              </a:rPr>
              <a:t>­ Suelo (</a:t>
            </a:r>
            <a:r>
              <a:rPr lang="es-ES" sz="2000" dirty="0" smtClean="0">
                <a:solidFill>
                  <a:srgbClr val="FF0000"/>
                </a:solidFill>
              </a:rPr>
              <a:t>especialmente cuando </a:t>
            </a:r>
            <a:r>
              <a:rPr lang="es-ES" sz="2000" dirty="0">
                <a:solidFill>
                  <a:srgbClr val="FF0000"/>
                </a:solidFill>
              </a:rPr>
              <a:t>se usa para </a:t>
            </a:r>
            <a:r>
              <a:rPr lang="es-ES" sz="2000" dirty="0" smtClean="0">
                <a:solidFill>
                  <a:srgbClr val="FF0000"/>
                </a:solidFill>
              </a:rPr>
              <a:t>la </a:t>
            </a:r>
            <a:r>
              <a:rPr lang="es-ES" sz="2000" dirty="0">
                <a:solidFill>
                  <a:srgbClr val="FF0000"/>
                </a:solidFill>
              </a:rPr>
              <a:t>producción de alimentos) </a:t>
            </a:r>
          </a:p>
          <a:p>
            <a:pPr lvl="1" algn="just">
              <a:lnSpc>
                <a:spcPct val="90000"/>
              </a:lnSpc>
            </a:pPr>
            <a:r>
              <a:rPr lang="es-ES" sz="2000" dirty="0">
                <a:solidFill>
                  <a:srgbClr val="FF0000"/>
                </a:solidFill>
              </a:rPr>
              <a:t>­ Alimentos </a:t>
            </a:r>
          </a:p>
          <a:p>
            <a:pPr algn="just">
              <a:lnSpc>
                <a:spcPct val="90000"/>
              </a:lnSpc>
            </a:pPr>
            <a:endParaRPr lang="es-ES" sz="2400" dirty="0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ES" b="0" dirty="0">
                <a:effectLst/>
              </a:rPr>
              <a:t>El ambiente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2837</TotalTime>
  <Words>3451</Words>
  <Application>Microsoft Office PowerPoint</Application>
  <PresentationFormat>Presentación en pantalla (4:3)</PresentationFormat>
  <Paragraphs>273</Paragraphs>
  <Slides>53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64" baseType="lpstr">
      <vt:lpstr>SimSun</vt:lpstr>
      <vt:lpstr>Arial</vt:lpstr>
      <vt:lpstr>Book Antiqua</vt:lpstr>
      <vt:lpstr>Calibri</vt:lpstr>
      <vt:lpstr>Tahoma</vt:lpstr>
      <vt:lpstr>Times New Roman</vt:lpstr>
      <vt:lpstr>Tw Cen MT</vt:lpstr>
      <vt:lpstr>Wingdings</vt:lpstr>
      <vt:lpstr>Cartoné</vt:lpstr>
      <vt:lpstr>Gota</vt:lpstr>
      <vt:lpstr>Imagen</vt:lpstr>
      <vt:lpstr>Minería y Biota</vt:lpstr>
      <vt:lpstr>Presentación de PowerPoint</vt:lpstr>
      <vt:lpstr>Presentación de PowerPoint</vt:lpstr>
      <vt:lpstr>La minería constituye un riesgo ambiental</vt:lpstr>
      <vt:lpstr>Existen soluciones para estos problemas?  </vt:lpstr>
      <vt:lpstr>DEFINICIÓN</vt:lpstr>
      <vt:lpstr>Presentación de PowerPoint</vt:lpstr>
      <vt:lpstr>Biota</vt:lpstr>
      <vt:lpstr>El ambiente</vt:lpstr>
      <vt:lpstr>Exposición  </vt:lpstr>
      <vt:lpstr>Blanco</vt:lpstr>
      <vt:lpstr>Ruta de exposición  </vt:lpstr>
      <vt:lpstr>Presentación de PowerPoint</vt:lpstr>
      <vt:lpstr>Vía de exposición</vt:lpstr>
      <vt:lpstr>Tiempo de exposición  </vt:lpstr>
      <vt:lpstr>Efecto tóxico</vt:lpstr>
      <vt:lpstr>EFECTOTÓXICO</vt:lpstr>
      <vt:lpstr>Susceptibilidad individual</vt:lpstr>
      <vt:lpstr>Riesgo  </vt:lpstr>
      <vt:lpstr>Presentación de PowerPoint</vt:lpstr>
      <vt:lpstr>Metales pesados </vt:lpstr>
      <vt:lpstr>Presentación de PowerPoint</vt:lpstr>
      <vt:lpstr>Presentación de PowerPoint</vt:lpstr>
      <vt:lpstr>Presentación de PowerPoint</vt:lpstr>
      <vt:lpstr>En resumen:</vt:lpstr>
      <vt:lpstr>Efectos ambientales:</vt:lpstr>
      <vt:lpstr>Entre estos problemas podemos mencionar: </vt:lpstr>
      <vt:lpstr>En resumen:</vt:lpstr>
      <vt:lpstr>Presentación de PowerPoint</vt:lpstr>
      <vt:lpstr>Las vías de incorporación de los metales pesados a los organismos acuáticos son las siguientes: </vt:lpstr>
      <vt:lpstr>Casos concretos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Arsénico</vt:lpstr>
      <vt:lpstr>Presentación de PowerPoint</vt:lpstr>
      <vt:lpstr>Presentación de PowerPoint</vt:lpstr>
      <vt:lpstr>Presentación de PowerPoint</vt:lpstr>
      <vt:lpstr>Mercurio </vt:lpstr>
      <vt:lpstr>Presentación de PowerPoint</vt:lpstr>
      <vt:lpstr>Presentación de PowerPoint</vt:lpstr>
      <vt:lpstr>Presentación de PowerPoint</vt:lpstr>
      <vt:lpstr>El metilmercurio daña al organismo de las siguientes maneras: </vt:lpstr>
      <vt:lpstr>Cadmio </vt:lpstr>
      <vt:lpstr>Presentación de PowerPoint</vt:lpstr>
      <vt:lpstr>En el caso de los humanos, el cadmio se puede adquirir por dos vías: ingestión e inhalación. Sus efectos pueden ser divididos en dos categorías: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Minería y Biota</dc:title>
  <dc:creator>Valesca</dc:creator>
  <cp:lastModifiedBy>Marcos Dasencich Aguila</cp:lastModifiedBy>
  <cp:revision>56</cp:revision>
  <dcterms:created xsi:type="dcterms:W3CDTF">2011-05-29T01:22:06Z</dcterms:created>
  <dcterms:modified xsi:type="dcterms:W3CDTF">2014-10-15T14:47:52Z</dcterms:modified>
</cp:coreProperties>
</file>